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2.xml" ContentType="application/vnd.openxmlformats-officedocument.drawingml.chartshape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3.xml" ContentType="application/vnd.openxmlformats-officedocument.drawingml.chartshapes+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4.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6"/>
  </p:notesMasterIdLst>
  <p:sldIdLst>
    <p:sldId id="290" r:id="rId2"/>
    <p:sldId id="413" r:id="rId3"/>
    <p:sldId id="419" r:id="rId4"/>
    <p:sldId id="414" r:id="rId5"/>
    <p:sldId id="525" r:id="rId6"/>
    <p:sldId id="545" r:id="rId7"/>
    <p:sldId id="548" r:id="rId8"/>
    <p:sldId id="479" r:id="rId9"/>
    <p:sldId id="402" r:id="rId10"/>
    <p:sldId id="476" r:id="rId11"/>
    <p:sldId id="359" r:id="rId12"/>
    <p:sldId id="361" r:id="rId13"/>
    <p:sldId id="303" r:id="rId14"/>
    <p:sldId id="519" r:id="rId15"/>
    <p:sldId id="658" r:id="rId16"/>
    <p:sldId id="648" r:id="rId17"/>
    <p:sldId id="660" r:id="rId18"/>
    <p:sldId id="661" r:id="rId19"/>
    <p:sldId id="662" r:id="rId20"/>
    <p:sldId id="663" r:id="rId21"/>
    <p:sldId id="659" r:id="rId22"/>
    <p:sldId id="486" r:id="rId23"/>
    <p:sldId id="665" r:id="rId24"/>
    <p:sldId id="667" r:id="rId25"/>
    <p:sldId id="666" r:id="rId26"/>
    <p:sldId id="668" r:id="rId27"/>
    <p:sldId id="669" r:id="rId28"/>
    <p:sldId id="670" r:id="rId29"/>
    <p:sldId id="664" r:id="rId30"/>
    <p:sldId id="671" r:id="rId31"/>
    <p:sldId id="515" r:id="rId32"/>
    <p:sldId id="672" r:id="rId33"/>
    <p:sldId id="482" r:id="rId34"/>
    <p:sldId id="520" r:id="rId35"/>
    <p:sldId id="566" r:id="rId36"/>
    <p:sldId id="567" r:id="rId37"/>
    <p:sldId id="568" r:id="rId38"/>
    <p:sldId id="614" r:id="rId39"/>
    <p:sldId id="569" r:id="rId40"/>
    <p:sldId id="673" r:id="rId41"/>
    <p:sldId id="570" r:id="rId42"/>
    <p:sldId id="571" r:id="rId43"/>
    <p:sldId id="572" r:id="rId44"/>
    <p:sldId id="676" r:id="rId45"/>
    <p:sldId id="532" r:id="rId46"/>
    <p:sldId id="610" r:id="rId47"/>
    <p:sldId id="393" r:id="rId48"/>
    <p:sldId id="533" r:id="rId49"/>
    <p:sldId id="537" r:id="rId50"/>
    <p:sldId id="612" r:id="rId51"/>
    <p:sldId id="439" r:id="rId52"/>
    <p:sldId id="674" r:id="rId53"/>
    <p:sldId id="534" r:id="rId54"/>
    <p:sldId id="535" r:id="rId55"/>
    <p:sldId id="536" r:id="rId56"/>
    <p:sldId id="351" r:id="rId57"/>
    <p:sldId id="373" r:id="rId58"/>
    <p:sldId id="375" r:id="rId59"/>
    <p:sldId id="615" r:id="rId60"/>
    <p:sldId id="599" r:id="rId61"/>
    <p:sldId id="597" r:id="rId62"/>
    <p:sldId id="600" r:id="rId63"/>
    <p:sldId id="598" r:id="rId64"/>
    <p:sldId id="601" r:id="rId65"/>
    <p:sldId id="273" r:id="rId66"/>
    <p:sldId id="677" r:id="rId67"/>
    <p:sldId id="675" r:id="rId68"/>
    <p:sldId id="652" r:id="rId69"/>
    <p:sldId id="653" r:id="rId70"/>
    <p:sldId id="654" r:id="rId71"/>
    <p:sldId id="655" r:id="rId72"/>
    <p:sldId id="656" r:id="rId73"/>
    <p:sldId id="657" r:id="rId74"/>
    <p:sldId id="649" r:id="rId75"/>
    <p:sldId id="650" r:id="rId76"/>
    <p:sldId id="641" r:id="rId77"/>
    <p:sldId id="642" r:id="rId78"/>
    <p:sldId id="643" r:id="rId79"/>
    <p:sldId id="639" r:id="rId80"/>
    <p:sldId id="640" r:id="rId81"/>
    <p:sldId id="611" r:id="rId82"/>
    <p:sldId id="507" r:id="rId83"/>
    <p:sldId id="512" r:id="rId84"/>
    <p:sldId id="605" r:id="rId85"/>
    <p:sldId id="591" r:id="rId86"/>
    <p:sldId id="587" r:id="rId87"/>
    <p:sldId id="588" r:id="rId88"/>
    <p:sldId id="579" r:id="rId89"/>
    <p:sldId id="580" r:id="rId90"/>
    <p:sldId id="581" r:id="rId91"/>
    <p:sldId id="582" r:id="rId92"/>
    <p:sldId id="583" r:id="rId93"/>
    <p:sldId id="584" r:id="rId94"/>
    <p:sldId id="585" r:id="rId95"/>
    <p:sldId id="586" r:id="rId96"/>
    <p:sldId id="573" r:id="rId97"/>
    <p:sldId id="574" r:id="rId98"/>
    <p:sldId id="575" r:id="rId99"/>
    <p:sldId id="560" r:id="rId100"/>
    <p:sldId id="561" r:id="rId101"/>
    <p:sldId id="562" r:id="rId102"/>
    <p:sldId id="551" r:id="rId103"/>
    <p:sldId id="552" r:id="rId104"/>
    <p:sldId id="553" r:id="rId105"/>
    <p:sldId id="546" r:id="rId106"/>
    <p:sldId id="529" r:id="rId107"/>
    <p:sldId id="524" r:id="rId108"/>
    <p:sldId id="500" r:id="rId109"/>
    <p:sldId id="501" r:id="rId110"/>
    <p:sldId id="502" r:id="rId111"/>
    <p:sldId id="466" r:id="rId112"/>
    <p:sldId id="474" r:id="rId113"/>
    <p:sldId id="467" r:id="rId114"/>
    <p:sldId id="468" r:id="rId115"/>
    <p:sldId id="469" r:id="rId116"/>
    <p:sldId id="470" r:id="rId117"/>
    <p:sldId id="441" r:id="rId118"/>
    <p:sldId id="440" r:id="rId119"/>
    <p:sldId id="433" r:id="rId120"/>
    <p:sldId id="405" r:id="rId121"/>
    <p:sldId id="412" r:id="rId122"/>
    <p:sldId id="403" r:id="rId123"/>
    <p:sldId id="404" r:id="rId124"/>
    <p:sldId id="398" r:id="rId125"/>
    <p:sldId id="396" r:id="rId126"/>
    <p:sldId id="394" r:id="rId127"/>
    <p:sldId id="434" r:id="rId128"/>
    <p:sldId id="438" r:id="rId129"/>
    <p:sldId id="436" r:id="rId130"/>
    <p:sldId id="395" r:id="rId131"/>
    <p:sldId id="320" r:id="rId132"/>
    <p:sldId id="386" r:id="rId133"/>
    <p:sldId id="387" r:id="rId134"/>
    <p:sldId id="388" r:id="rId135"/>
    <p:sldId id="385" r:id="rId136"/>
    <p:sldId id="380" r:id="rId137"/>
    <p:sldId id="367" r:id="rId138"/>
    <p:sldId id="406" r:id="rId139"/>
    <p:sldId id="407" r:id="rId140"/>
    <p:sldId id="358" r:id="rId141"/>
    <p:sldId id="321" r:id="rId142"/>
    <p:sldId id="421" r:id="rId143"/>
    <p:sldId id="322" r:id="rId144"/>
    <p:sldId id="323" r:id="rId145"/>
    <p:sldId id="309" r:id="rId146"/>
    <p:sldId id="324" r:id="rId147"/>
    <p:sldId id="353" r:id="rId148"/>
    <p:sldId id="420" r:id="rId149"/>
    <p:sldId id="430" r:id="rId150"/>
    <p:sldId id="431" r:id="rId151"/>
    <p:sldId id="432" r:id="rId152"/>
    <p:sldId id="370" r:id="rId153"/>
    <p:sldId id="368" r:id="rId154"/>
    <p:sldId id="354"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525"/>
            <p14:sldId id="545"/>
            <p14:sldId id="548"/>
            <p14:sldId id="479"/>
            <p14:sldId id="402"/>
            <p14:sldId id="476"/>
            <p14:sldId id="359"/>
            <p14:sldId id="361"/>
            <p14:sldId id="303"/>
            <p14:sldId id="519"/>
            <p14:sldId id="658"/>
            <p14:sldId id="648"/>
            <p14:sldId id="660"/>
            <p14:sldId id="661"/>
            <p14:sldId id="662"/>
            <p14:sldId id="663"/>
            <p14:sldId id="659"/>
            <p14:sldId id="486"/>
            <p14:sldId id="665"/>
            <p14:sldId id="667"/>
            <p14:sldId id="666"/>
            <p14:sldId id="668"/>
            <p14:sldId id="669"/>
            <p14:sldId id="670"/>
            <p14:sldId id="664"/>
            <p14:sldId id="671"/>
            <p14:sldId id="515"/>
            <p14:sldId id="672"/>
            <p14:sldId id="482"/>
            <p14:sldId id="520"/>
            <p14:sldId id="566"/>
            <p14:sldId id="567"/>
            <p14:sldId id="568"/>
            <p14:sldId id="614"/>
            <p14:sldId id="569"/>
            <p14:sldId id="673"/>
            <p14:sldId id="570"/>
            <p14:sldId id="571"/>
            <p14:sldId id="572"/>
            <p14:sldId id="676"/>
            <p14:sldId id="532"/>
            <p14:sldId id="610"/>
            <p14:sldId id="393"/>
            <p14:sldId id="533"/>
            <p14:sldId id="537"/>
            <p14:sldId id="612"/>
            <p14:sldId id="439"/>
            <p14:sldId id="674"/>
            <p14:sldId id="534"/>
            <p14:sldId id="535"/>
            <p14:sldId id="536"/>
            <p14:sldId id="351"/>
            <p14:sldId id="373"/>
            <p14:sldId id="375"/>
            <p14:sldId id="615"/>
            <p14:sldId id="599"/>
            <p14:sldId id="597"/>
            <p14:sldId id="600"/>
            <p14:sldId id="598"/>
            <p14:sldId id="601"/>
            <p14:sldId id="273"/>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FFFFF"/>
    <a:srgbClr val="B4D3FF"/>
    <a:srgbClr val="FEF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1"/>
    <p:restoredTop sz="91758"/>
  </p:normalViewPr>
  <p:slideViewPr>
    <p:cSldViewPr snapToGrid="0">
      <p:cViewPr varScale="1">
        <p:scale>
          <a:sx n="111" d="100"/>
          <a:sy n="111" d="100"/>
        </p:scale>
        <p:origin x="424" y="20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notesMaster" Target="notesMasters/notesMaster1.xml"/><Relationship Id="rId157" Type="http://schemas.openxmlformats.org/officeDocument/2006/relationships/presProps" Target="presProps.xml"/><Relationship Id="rId158" Type="http://schemas.openxmlformats.org/officeDocument/2006/relationships/viewProps" Target="viewProps.xml"/><Relationship Id="rId15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4" Type="http://schemas.openxmlformats.org/officeDocument/2006/relationships/chartUserShapes" Target="../drawings/drawing1.xml"/><Relationship Id="rId1" Type="http://schemas.microsoft.com/office/2011/relationships/chartStyle" Target="style11.xml"/><Relationship Id="rId2" Type="http://schemas.microsoft.com/office/2011/relationships/chartColorStyle" Target="colors11.xml"/></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4" Type="http://schemas.openxmlformats.org/officeDocument/2006/relationships/chartUserShapes" Target="../drawings/drawing2.xml"/><Relationship Id="rId1" Type="http://schemas.microsoft.com/office/2011/relationships/chartStyle" Target="style18.xml"/><Relationship Id="rId2" Type="http://schemas.microsoft.com/office/2011/relationships/chartColorStyle" Target="colors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4" Type="http://schemas.openxmlformats.org/officeDocument/2006/relationships/chartUserShapes" Target="../drawings/drawing3.xml"/><Relationship Id="rId1" Type="http://schemas.microsoft.com/office/2011/relationships/chartStyle" Target="style19.xml"/><Relationship Id="rId2" Type="http://schemas.microsoft.com/office/2011/relationships/chartColorStyle" Target="colors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4.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5.xml"/><Relationship Id="rId1" Type="http://schemas.microsoft.com/office/2011/relationships/chartStyle" Target="style21.xml"/><Relationship Id="rId2" Type="http://schemas.microsoft.com/office/2011/relationships/chartColorStyle" Target="colors21.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Gentype </c:v>
                </c:pt>
              </c:strCache>
            </c:strRef>
          </c:tx>
          <c:spPr>
            <a:ln w="28575" cap="rnd">
              <a:solidFill>
                <a:schemeClr val="accent1"/>
              </a:solidFill>
              <a:round/>
            </a:ln>
            <a:effectLst/>
          </c:spPr>
          <c:marker>
            <c:symbol val="none"/>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4.0</c:v>
                </c:pt>
                <c:pt idx="13">
                  <c:v>4.0</c:v>
                </c:pt>
                <c:pt idx="14">
                  <c:v>4.0</c:v>
                </c:pt>
                <c:pt idx="15">
                  <c:v>4.0</c:v>
                </c:pt>
                <c:pt idx="16">
                  <c:v>12.0</c:v>
                </c:pt>
                <c:pt idx="17">
                  <c:v>12.0</c:v>
                </c:pt>
                <c:pt idx="18">
                  <c:v>12.0</c:v>
                </c:pt>
                <c:pt idx="19">
                  <c:v>12.0</c:v>
                </c:pt>
                <c:pt idx="20">
                  <c:v>12.0</c:v>
                </c:pt>
                <c:pt idx="21">
                  <c:v>12.0</c:v>
                </c:pt>
                <c:pt idx="22">
                  <c:v>12.0</c:v>
                </c:pt>
                <c:pt idx="23">
                  <c:v>12.0</c:v>
                </c:pt>
                <c:pt idx="24">
                  <c:v>12.0</c:v>
                </c:pt>
                <c:pt idx="25">
                  <c:v>12.0</c:v>
                </c:pt>
                <c:pt idx="26">
                  <c:v>12.0</c:v>
                </c:pt>
                <c:pt idx="27">
                  <c:v>12.0</c:v>
                </c:pt>
                <c:pt idx="28">
                  <c:v>12.0</c:v>
                </c:pt>
                <c:pt idx="29">
                  <c:v>12.0</c:v>
                </c:pt>
                <c:pt idx="30">
                  <c:v>12.0</c:v>
                </c:pt>
                <c:pt idx="31">
                  <c:v>12.0</c:v>
                </c:pt>
                <c:pt idx="32">
                  <c:v>12.0</c:v>
                </c:pt>
                <c:pt idx="33">
                  <c:v>16.0</c:v>
                </c:pt>
                <c:pt idx="34">
                  <c:v>16.0</c:v>
                </c:pt>
                <c:pt idx="35">
                  <c:v>16.0</c:v>
                </c:pt>
                <c:pt idx="36">
                  <c:v>16.0</c:v>
                </c:pt>
                <c:pt idx="37">
                  <c:v>16.0</c:v>
                </c:pt>
                <c:pt idx="38">
                  <c:v>16.0</c:v>
                </c:pt>
                <c:pt idx="39">
                  <c:v>16.0</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accent2"/>
              </a:solidFill>
              <a:round/>
            </a:ln>
            <a:effectLst/>
          </c:spPr>
          <c:marker>
            <c:symbol val="none"/>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4.0</c:v>
                </c:pt>
                <c:pt idx="18">
                  <c:v>4.0</c:v>
                </c:pt>
                <c:pt idx="19">
                  <c:v>8.0</c:v>
                </c:pt>
                <c:pt idx="20">
                  <c:v>12.0</c:v>
                </c:pt>
                <c:pt idx="21">
                  <c:v>12.0</c:v>
                </c:pt>
                <c:pt idx="22">
                  <c:v>12.0</c:v>
                </c:pt>
                <c:pt idx="23">
                  <c:v>20.0</c:v>
                </c:pt>
                <c:pt idx="24">
                  <c:v>24.0</c:v>
                </c:pt>
                <c:pt idx="25">
                  <c:v>24.0</c:v>
                </c:pt>
                <c:pt idx="26">
                  <c:v>24.0</c:v>
                </c:pt>
                <c:pt idx="27">
                  <c:v>24.0</c:v>
                </c:pt>
                <c:pt idx="28">
                  <c:v>24.0</c:v>
                </c:pt>
                <c:pt idx="29">
                  <c:v>24.0</c:v>
                </c:pt>
                <c:pt idx="30">
                  <c:v>24.0</c:v>
                </c:pt>
                <c:pt idx="31">
                  <c:v>24.0</c:v>
                </c:pt>
                <c:pt idx="32">
                  <c:v>24.0</c:v>
                </c:pt>
                <c:pt idx="33">
                  <c:v>24.0</c:v>
                </c:pt>
                <c:pt idx="34">
                  <c:v>24.0</c:v>
                </c:pt>
                <c:pt idx="35">
                  <c:v>24.0</c:v>
                </c:pt>
                <c:pt idx="36">
                  <c:v>24.0</c:v>
                </c:pt>
                <c:pt idx="37">
                  <c:v>24.0</c:v>
                </c:pt>
                <c:pt idx="38">
                  <c:v>24.0</c:v>
                </c:pt>
                <c:pt idx="39">
                  <c:v>24.0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smooth val="0"/>
        <c:axId val="369902704"/>
        <c:axId val="353370112"/>
      </c:lineChart>
      <c:catAx>
        <c:axId val="369902704"/>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353370112"/>
        <c:crosses val="autoZero"/>
        <c:auto val="1"/>
        <c:lblAlgn val="ctr"/>
        <c:lblOffset val="100"/>
        <c:noMultiLvlLbl val="0"/>
      </c:catAx>
      <c:valAx>
        <c:axId val="35337011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Mortality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369902704"/>
        <c:crosses val="autoZero"/>
        <c:crossBetween val="between"/>
        <c:majorUnit val="25.0"/>
        <c:minorUnit val="10.0"/>
      </c:valAx>
      <c:spPr>
        <a:noFill/>
        <a:ln>
          <a:noFill/>
        </a:ln>
        <a:effectLst/>
      </c:spPr>
    </c:plotArea>
    <c:legend>
      <c:legendPos val="b"/>
      <c:layout>
        <c:manualLayout>
          <c:xMode val="edge"/>
          <c:yMode val="edge"/>
          <c:x val="0.377209463400408"/>
          <c:y val="0.0193927789511314"/>
          <c:w val="0.305287483595801"/>
          <c:h val="0.066025714177032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353569808"/>
        <c:axId val="353431152"/>
      </c:barChart>
      <c:catAx>
        <c:axId val="35356980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53431152"/>
        <c:crosses val="autoZero"/>
        <c:auto val="1"/>
        <c:lblAlgn val="ctr"/>
        <c:lblOffset val="100"/>
        <c:noMultiLvlLbl val="0"/>
      </c:catAx>
      <c:valAx>
        <c:axId val="35343115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53569808"/>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340742320"/>
        <c:axId val="352969968"/>
      </c:barChart>
      <c:catAx>
        <c:axId val="340742320"/>
        <c:scaling>
          <c:orientation val="minMax"/>
        </c:scaling>
        <c:delete val="1"/>
        <c:axPos val="b"/>
        <c:numFmt formatCode="General" sourceLinked="1"/>
        <c:majorTickMark val="none"/>
        <c:minorTickMark val="none"/>
        <c:tickLblPos val="nextTo"/>
        <c:crossAx val="352969968"/>
        <c:crosses val="autoZero"/>
        <c:auto val="1"/>
        <c:lblAlgn val="ctr"/>
        <c:lblOffset val="100"/>
        <c:noMultiLvlLbl val="0"/>
      </c:catAx>
      <c:valAx>
        <c:axId val="35296996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40742320"/>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357089168"/>
        <c:axId val="357329168"/>
      </c:barChart>
      <c:catAx>
        <c:axId val="35708916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57329168"/>
        <c:crosses val="autoZero"/>
        <c:auto val="1"/>
        <c:lblAlgn val="ctr"/>
        <c:lblOffset val="100"/>
        <c:noMultiLvlLbl val="0"/>
      </c:catAx>
      <c:valAx>
        <c:axId val="35732916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57089168"/>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357488000"/>
        <c:axId val="671574912"/>
      </c:barChart>
      <c:catAx>
        <c:axId val="35748800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smtClean="0"/>
                  <a:t>Time (days)</a:t>
                </a:r>
                <a:endParaRPr lang="en-US" dirty="0"/>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71574912"/>
        <c:crosses val="autoZero"/>
        <c:auto val="1"/>
        <c:lblAlgn val="ctr"/>
        <c:lblOffset val="100"/>
        <c:noMultiLvlLbl val="0"/>
      </c:catAx>
      <c:valAx>
        <c:axId val="67157491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57488000"/>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671328416"/>
        <c:axId val="671156656"/>
      </c:lineChart>
      <c:catAx>
        <c:axId val="6713284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71156656"/>
        <c:crosses val="autoZero"/>
        <c:auto val="1"/>
        <c:lblAlgn val="ctr"/>
        <c:lblOffset val="100"/>
        <c:noMultiLvlLbl val="0"/>
      </c:catAx>
      <c:valAx>
        <c:axId val="67115665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671328416"/>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09345344"/>
        <c:axId val="232984304"/>
      </c:lineChart>
      <c:catAx>
        <c:axId val="50934534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2984304"/>
        <c:crosses val="autoZero"/>
        <c:auto val="1"/>
        <c:lblAlgn val="ctr"/>
        <c:lblOffset val="100"/>
        <c:noMultiLvlLbl val="0"/>
      </c:catAx>
      <c:valAx>
        <c:axId val="232984304"/>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09345344"/>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239456176"/>
        <c:axId val="239441440"/>
      </c:lineChart>
      <c:catAx>
        <c:axId val="23945617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9441440"/>
        <c:crosses val="autoZero"/>
        <c:auto val="1"/>
        <c:lblAlgn val="ctr"/>
        <c:lblOffset val="100"/>
        <c:noMultiLvlLbl val="0"/>
      </c:catAx>
      <c:valAx>
        <c:axId val="239441440"/>
        <c:scaling>
          <c:orientation val="minMax"/>
          <c:max val="70.0"/>
        </c:scaling>
        <c:delete val="1"/>
        <c:axPos val="l"/>
        <c:numFmt formatCode="General" sourceLinked="0"/>
        <c:majorTickMark val="out"/>
        <c:minorTickMark val="none"/>
        <c:tickLblPos val="nextTo"/>
        <c:crossAx val="2394561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519855744"/>
        <c:axId val="519841744"/>
      </c:lineChart>
      <c:catAx>
        <c:axId val="51985574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841744"/>
        <c:crosses val="autoZero"/>
        <c:auto val="1"/>
        <c:lblAlgn val="ctr"/>
        <c:lblOffset val="100"/>
        <c:noMultiLvlLbl val="0"/>
      </c:catAx>
      <c:valAx>
        <c:axId val="519841744"/>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9855744"/>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519429504"/>
        <c:axId val="231688288"/>
      </c:lineChart>
      <c:catAx>
        <c:axId val="5194295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1688288"/>
        <c:crosses val="autoZero"/>
        <c:auto val="1"/>
        <c:lblAlgn val="ctr"/>
        <c:lblOffset val="100"/>
        <c:noMultiLvlLbl val="0"/>
      </c:catAx>
      <c:valAx>
        <c:axId val="231688288"/>
        <c:scaling>
          <c:orientation val="minMax"/>
          <c:max val="70.0"/>
        </c:scaling>
        <c:delete val="1"/>
        <c:axPos val="l"/>
        <c:numFmt formatCode="General" sourceLinked="0"/>
        <c:majorTickMark val="out"/>
        <c:minorTickMark val="none"/>
        <c:tickLblPos val="nextTo"/>
        <c:crossAx val="5194295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517785296"/>
        <c:axId val="519764672"/>
      </c:lineChart>
      <c:catAx>
        <c:axId val="517785296"/>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19764672"/>
        <c:crosses val="autoZero"/>
        <c:auto val="1"/>
        <c:lblAlgn val="ctr"/>
        <c:lblOffset val="100"/>
        <c:noMultiLvlLbl val="0"/>
      </c:catAx>
      <c:valAx>
        <c:axId val="51976467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17785296"/>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lineChart>
        <c:grouping val="standard"/>
        <c:varyColors val="0"/>
        <c:ser>
          <c:idx val="0"/>
          <c:order val="0"/>
          <c:tx>
            <c:strRef>
              <c:f>Sheet1!$B$1</c:f>
              <c:strCache>
                <c:ptCount val="1"/>
                <c:pt idx="0">
                  <c:v>Short Genotype</c:v>
                </c:pt>
              </c:strCache>
            </c:strRef>
          </c:tx>
          <c:spPr>
            <a:ln w="28575" cap="rnd">
              <a:solidFill>
                <a:schemeClr val="accent1"/>
              </a:solidFill>
              <a:round/>
            </a:ln>
            <a:effectLst/>
          </c:spPr>
          <c:marker>
            <c:symbol val="circle"/>
            <c:size val="10"/>
            <c:spPr>
              <a:solidFill>
                <a:schemeClr val="bg1"/>
              </a:solidFill>
              <a:ln w="9525">
                <a:solidFill>
                  <a:schemeClr val="accent1"/>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95.83333333333333</c:v>
                </c:pt>
                <c:pt idx="13">
                  <c:v>95.83333333333333</c:v>
                </c:pt>
                <c:pt idx="14">
                  <c:v>95.83333333333333</c:v>
                </c:pt>
                <c:pt idx="15">
                  <c:v>83.33333333333334</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accent2"/>
              </a:solidFill>
              <a:round/>
            </a:ln>
            <a:effectLst/>
          </c:spPr>
          <c:marker>
            <c:symbol val="square"/>
            <c:size val="10"/>
            <c:spPr>
              <a:solidFill>
                <a:schemeClr val="accent2"/>
              </a:solidFill>
              <a:ln w="9525">
                <a:solidFill>
                  <a:schemeClr val="accent2"/>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marker val="1"/>
        <c:smooth val="0"/>
        <c:axId val="289352352"/>
        <c:axId val="289234048"/>
      </c:lineChart>
      <c:catAx>
        <c:axId val="289352352"/>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289234048"/>
        <c:crosses val="autoZero"/>
        <c:auto val="1"/>
        <c:lblAlgn val="ctr"/>
        <c:lblOffset val="100"/>
        <c:noMultiLvlLbl val="0"/>
      </c:catAx>
      <c:valAx>
        <c:axId val="28923404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in </a:t>
                </a:r>
                <a:r>
                  <a:rPr lang="en-US" dirty="0" smtClean="0"/>
                  <a:t>Diapause (%)</a:t>
                </a:r>
                <a:endParaRPr lang="en-US" dirty="0"/>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289352352"/>
        <c:crosses val="autoZero"/>
        <c:crossBetween val="between"/>
        <c:majorUnit val="25.0"/>
        <c:minorUnit val="10.0"/>
      </c:valAx>
      <c:spPr>
        <a:noFill/>
        <a:ln>
          <a:noFill/>
        </a:ln>
        <a:effectLst/>
      </c:spPr>
    </c:plotArea>
    <c:legend>
      <c:legendPos val="b"/>
      <c:layout>
        <c:manualLayout>
          <c:xMode val="edge"/>
          <c:yMode val="edge"/>
          <c:x val="0.377209463400408"/>
          <c:y val="0.0193927789511314"/>
          <c:w val="0.357024196194226"/>
          <c:h val="0.06119479630263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577204960"/>
        <c:axId val="577307088"/>
      </c:lineChart>
      <c:catAx>
        <c:axId val="5772049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577307088"/>
        <c:crosses val="autoZero"/>
        <c:auto val="1"/>
        <c:lblAlgn val="ctr"/>
        <c:lblOffset val="100"/>
        <c:noMultiLvlLbl val="0"/>
      </c:catAx>
      <c:valAx>
        <c:axId val="57730708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57720496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348575360"/>
        <c:axId val="239475760"/>
      </c:lineChart>
      <c:catAx>
        <c:axId val="3485753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239475760"/>
        <c:crosses val="autoZero"/>
        <c:auto val="1"/>
        <c:lblAlgn val="ctr"/>
        <c:lblOffset val="100"/>
        <c:noMultiLvlLbl val="0"/>
      </c:catAx>
      <c:valAx>
        <c:axId val="2394757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348575360"/>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a:t>Diapause Programmed Larvae</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836912770669291"/>
          <c:h val="0.784816962153119"/>
        </c:manualLayout>
      </c:layout>
      <c:barChart>
        <c:barDir val="col"/>
        <c:grouping val="clustered"/>
        <c:varyColors val="0"/>
        <c:ser>
          <c:idx val="0"/>
          <c:order val="0"/>
          <c:tx>
            <c:strRef>
              <c:f>Sheet1!$B$1</c:f>
              <c:strCache>
                <c:ptCount val="1"/>
                <c:pt idx="0">
                  <c:v>Short Genotype </c:v>
                </c:pt>
              </c:strCache>
            </c:strRef>
          </c:tx>
          <c:spPr>
            <a:solidFill>
              <a:schemeClr val="accent1"/>
            </a:solidFill>
            <a:ln>
              <a:noFill/>
            </a:ln>
            <a:effectLst/>
          </c:spPr>
          <c:invertIfNegative val="0"/>
          <c:cat>
            <c:strRef>
              <c:f>Sheet1!$A$2:$A$3</c:f>
              <c:strCache>
                <c:ptCount val="2"/>
                <c:pt idx="0">
                  <c:v>Diapause</c:v>
                </c:pt>
                <c:pt idx="1">
                  <c:v>Non Diapause</c:v>
                </c:pt>
              </c:strCache>
            </c:strRef>
          </c:cat>
          <c:val>
            <c:numRef>
              <c:f>Sheet1!$B$2:$B$3</c:f>
              <c:numCache>
                <c:formatCode>General</c:formatCode>
                <c:ptCount val="2"/>
                <c:pt idx="0">
                  <c:v>33.0</c:v>
                </c:pt>
                <c:pt idx="1">
                  <c:v>1.0</c:v>
                </c:pt>
              </c:numCache>
            </c:numRef>
          </c:val>
        </c:ser>
        <c:ser>
          <c:idx val="1"/>
          <c:order val="1"/>
          <c:tx>
            <c:strRef>
              <c:f>Sheet1!$C$1</c:f>
              <c:strCache>
                <c:ptCount val="1"/>
                <c:pt idx="0">
                  <c:v>Long Genotype</c:v>
                </c:pt>
              </c:strCache>
            </c:strRef>
          </c:tx>
          <c:spPr>
            <a:solidFill>
              <a:schemeClr val="accent2"/>
            </a:solidFill>
            <a:ln>
              <a:noFill/>
            </a:ln>
            <a:effectLst/>
          </c:spPr>
          <c:invertIfNegative val="0"/>
          <c:cat>
            <c:strRef>
              <c:f>Sheet1!$A$2:$A$3</c:f>
              <c:strCache>
                <c:ptCount val="2"/>
                <c:pt idx="0">
                  <c:v>Diapause</c:v>
                </c:pt>
                <c:pt idx="1">
                  <c:v>Non Diapause</c:v>
                </c:pt>
              </c:strCache>
            </c:strRef>
          </c:cat>
          <c:val>
            <c:numRef>
              <c:f>Sheet1!$C$2:$C$3</c:f>
              <c:numCache>
                <c:formatCode>General</c:formatCode>
                <c:ptCount val="2"/>
                <c:pt idx="0">
                  <c:v>100.0</c:v>
                </c:pt>
                <c:pt idx="1">
                  <c:v>1.0</c:v>
                </c:pt>
              </c:numCache>
            </c:numRef>
          </c:val>
        </c:ser>
        <c:dLbls>
          <c:showLegendKey val="0"/>
          <c:showVal val="0"/>
          <c:showCatName val="0"/>
          <c:showSerName val="0"/>
          <c:showPercent val="0"/>
          <c:showBubbleSize val="0"/>
        </c:dLbls>
        <c:gapWidth val="219"/>
        <c:overlap val="-27"/>
        <c:axId val="485931520"/>
        <c:axId val="485936112"/>
      </c:barChart>
      <c:catAx>
        <c:axId val="485931520"/>
        <c:scaling>
          <c:orientation val="minMax"/>
        </c:scaling>
        <c:delete val="1"/>
        <c:axPos val="b"/>
        <c:numFmt formatCode="General" sourceLinked="1"/>
        <c:majorTickMark val="none"/>
        <c:minorTickMark val="none"/>
        <c:tickLblPos val="nextTo"/>
        <c:crossAx val="485936112"/>
        <c:crosses val="autoZero"/>
        <c:auto val="1"/>
        <c:lblAlgn val="ctr"/>
        <c:lblOffset val="100"/>
        <c:noMultiLvlLbl val="0"/>
      </c:catAx>
      <c:valAx>
        <c:axId val="48593611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485931520"/>
        <c:crosses val="autoZero"/>
        <c:crossBetween val="between"/>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233678704"/>
        <c:axId val="233669760"/>
      </c:lineChart>
      <c:catAx>
        <c:axId val="23367870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233669760"/>
        <c:crosses val="autoZero"/>
        <c:auto val="1"/>
        <c:lblAlgn val="ctr"/>
        <c:lblOffset val="100"/>
        <c:noMultiLvlLbl val="0"/>
      </c:catAx>
      <c:valAx>
        <c:axId val="2336697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233678704"/>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289386688"/>
        <c:axId val="166490960"/>
      </c:lineChart>
      <c:catAx>
        <c:axId val="28938668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66490960"/>
        <c:crosses val="autoZero"/>
        <c:auto val="1"/>
        <c:lblAlgn val="ctr"/>
        <c:lblOffset val="100"/>
        <c:noMultiLvlLbl val="0"/>
      </c:catAx>
      <c:valAx>
        <c:axId val="1664909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28938668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353528288"/>
        <c:axId val="353536192"/>
      </c:lineChart>
      <c:catAx>
        <c:axId val="35352828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353536192"/>
        <c:crosses val="autoZero"/>
        <c:auto val="1"/>
        <c:lblAlgn val="ctr"/>
        <c:lblOffset val="100"/>
        <c:noMultiLvlLbl val="0"/>
      </c:catAx>
      <c:valAx>
        <c:axId val="35353619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35352828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672054672"/>
        <c:axId val="672010368"/>
      </c:barChart>
      <c:catAx>
        <c:axId val="67205467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72010368"/>
        <c:crosses val="autoZero"/>
        <c:auto val="1"/>
        <c:lblAlgn val="ctr"/>
        <c:lblOffset val="100"/>
        <c:noMultiLvlLbl val="0"/>
      </c:catAx>
      <c:valAx>
        <c:axId val="67201036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72054672"/>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95.83333333333323</c:v>
                </c:pt>
                <c:pt idx="13">
                  <c:v>95.83333333333323</c:v>
                </c:pt>
                <c:pt idx="14">
                  <c:v>95.83333333333323</c:v>
                </c:pt>
                <c:pt idx="15">
                  <c:v>83.33333333333324</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352928480"/>
        <c:axId val="346683488"/>
      </c:barChart>
      <c:catAx>
        <c:axId val="35292848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46683488"/>
        <c:crosses val="autoZero"/>
        <c:auto val="1"/>
        <c:lblAlgn val="ctr"/>
        <c:lblOffset val="100"/>
        <c:noMultiLvlLbl val="0"/>
      </c:catAx>
      <c:valAx>
        <c:axId val="34668348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smtClean="0"/>
                  <a:t>Percent Larvae (%)</a:t>
                </a:r>
                <a:endParaRPr lang="en-US" dirty="0"/>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52928480"/>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353995056"/>
        <c:axId val="354083088"/>
      </c:barChart>
      <c:catAx>
        <c:axId val="35399505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54083088"/>
        <c:crosses val="autoZero"/>
        <c:auto val="1"/>
        <c:lblAlgn val="ctr"/>
        <c:lblOffset val="100"/>
        <c:noMultiLvlLbl val="0"/>
      </c:catAx>
      <c:valAx>
        <c:axId val="35408308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53995056"/>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diagrams/_rels/data7.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diagrams/_rels/data8.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diagrams/_rels/drawing6.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3.emf"/><Relationship Id="rId3" Type="http://schemas.openxmlformats.org/officeDocument/2006/relationships/image" Target="../media/image72.emf"/></Relationships>
</file>

<file path=ppt/diagrams/_rels/drawing7.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3.emf"/><Relationship Id="rId3" Type="http://schemas.openxmlformats.org/officeDocument/2006/relationships/image" Target="../media/image72.emf"/></Relationships>
</file>

<file path=ppt/diagrams/_rels/drawing8.x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3.emf"/><Relationship Id="rId3" Type="http://schemas.openxmlformats.org/officeDocument/2006/relationships/image" Target="../media/image72.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528FC2E6-15A8-8349-8C75-9F03C971ED0F}" type="presOf" srcId="{CA07E07E-2EA3-4F67-A84F-5D5D7160886B}" destId="{A9689AE4-A129-47D5-8442-522A132E1019}" srcOrd="1"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7B926327-40F7-0447-9D60-B69E75D7A4C3}" type="presOf" srcId="{CA07E07E-2EA3-4F67-A84F-5D5D7160886B}" destId="{67A99FF8-C71C-4A2C-A771-08B9CB23121E}" srcOrd="0" destOrd="0" presId="urn:microsoft.com/office/officeart/2005/8/layout/lProcess2"/>
    <dgm:cxn modelId="{50B674DF-97A1-9A4A-A21E-308709B50D1C}" type="presOf" srcId="{49007BC4-E847-4878-AD86-EBDDF50F68E0}" destId="{952F32CF-8F86-495F-B765-BB817388C3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80952522-8204-6746-80F6-298706B2A2D2}" type="presOf" srcId="{E7F08759-060F-4532-AF73-9EF39C7BAEDB}" destId="{EF26624F-3FCF-4575-A404-C452C1DA1DE2}" srcOrd="0" destOrd="0" presId="urn:microsoft.com/office/officeart/2005/8/layout/lProcess2"/>
    <dgm:cxn modelId="{A1DB5918-234C-4B79-AD72-FBBA11867D54}" srcId="{BC24528A-3764-4E4E-8A6C-EC88D0DCB82C}" destId="{CA07E07E-2EA3-4F67-A84F-5D5D7160886B}" srcOrd="0" destOrd="0" parTransId="{0C45F477-DE9E-4431-B161-3F4EE4F5B84E}" sibTransId="{ADDAD4EC-5370-46BD-8E4B-96A5303DFD2F}"/>
    <dgm:cxn modelId="{0FB67EDB-8CDB-0548-A4DC-570F641C1C95}" type="presOf" srcId="{2EC46857-F497-4C37-AC33-4948586DDA5C}" destId="{7E7EAEA3-9410-4C57-9DF9-A4D61468FDB1}" srcOrd="0" destOrd="0" presId="urn:microsoft.com/office/officeart/2005/8/layout/lProcess2"/>
    <dgm:cxn modelId="{F14214A4-7247-9A42-AA44-AB97FFF50DC2}" type="presOf" srcId="{49007BC4-E847-4878-AD86-EBDDF50F68E0}" destId="{829EAA14-DBDA-40FD-BB4E-429C58D111C3}" srcOrd="1"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B86F2E5E-C113-470D-80CA-EA9C5514CB84}" srcId="{CA07E07E-2EA3-4F67-A84F-5D5D7160886B}" destId="{E879DB40-1B75-4141-8079-27B7535F3DEF}" srcOrd="0" destOrd="0" parTransId="{EAFF3C38-5A63-4B1C-B55F-D8AA2FE7FE18}" sibTransId="{9305CECD-9FF2-41FC-8DBC-484E7F140FAD}"/>
    <dgm:cxn modelId="{DDA1F433-AE4E-714D-A801-916EFED54986}" type="presOf" srcId="{BC24528A-3764-4E4E-8A6C-EC88D0DCB82C}" destId="{4239E2CF-58F4-47B5-B683-8789224F852A}"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8CD76AA2-A80B-4432-B71E-ED4165607336}" srcId="{CA07E07E-2EA3-4F67-A84F-5D5D7160886B}" destId="{2EC46857-F497-4C37-AC33-4948586DDA5C}" srcOrd="1" destOrd="0" parTransId="{1CD2E9F9-A920-4F4B-88A7-F07EC1F13FE9}" sibTransId="{D7C3177D-3ED1-4D2C-9BAA-63E19A17FFF9}"/>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E86B21D0-24AF-48CF-A8B6-D7BD4623465D}" type="presOf" srcId="{75BA0963-4A5C-4A0F-84ED-01A46166FFF9}" destId="{109A24C1-6AE5-4EF3-940A-287D0475144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00DDE2B-8335-4D20-90DC-0A51288CC5FA}" srcId="{2434092D-6FAB-4707-ACAD-9A03647F9C52}" destId="{06BE99A2-9A7E-4EC2-9386-2AAB87A6D98F}" srcOrd="2" destOrd="0" parTransId="{E8325E3B-AB9F-4172-B403-F54844193DDE}" sibTransId="{A92A5E96-A65A-4DFD-BC1E-3E93C69AF2CB}"/>
    <dgm:cxn modelId="{AD4B95B8-E91F-44D0-902E-F21CB2B1C752}" type="presOf" srcId="{22030246-A1A2-42A4-B522-5F3ED8383EF6}" destId="{2E61C8D8-87B1-42A0-8629-C328D47C1C2C}"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0F48185B-0562-45F9-BEA4-A112DAD4E295}" srcId="{2434092D-6FAB-4707-ACAD-9A03647F9C52}" destId="{22030246-A1A2-42A4-B522-5F3ED8383EF6}" srcOrd="1" destOrd="0" parTransId="{26C34E8C-C4B3-4263-A0DD-8015CEA73B77}" sibTransId="{E1A00B51-CDBC-4F92-BD0B-E1B2883382EB}"/>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5A47F16F-918F-7041-870A-C8D8383EE40A}" srcId="{DAEBC401-884C-6842-9ABD-72506B29C70B}" destId="{716DA12F-0F8E-384F-B074-44E3BDE48826}" srcOrd="2" destOrd="0" parTransId="{936F141F-38EB-2240-8D52-DAE11150F995}" sibTransId="{453E55C4-43DF-6446-B789-FB1B146BE474}"/>
    <dgm:cxn modelId="{8FEC54F1-3960-314A-8FC9-F0010DEC5493}" type="presOf" srcId="{C8DAC0B1-F528-5D49-BFB2-5D0ABA3A0024}" destId="{646FA060-238E-2844-8C3C-9B082EFC5865}" srcOrd="0" destOrd="1" presId="urn:microsoft.com/office/officeart/2008/layout/CircularPictureCallout"/>
    <dgm:cxn modelId="{AE5593A6-3C87-8E4B-BC34-702B6D0852EA}" type="presOf" srcId="{716DA12F-0F8E-384F-B074-44E3BDE48826}" destId="{908A4B56-FDFF-DD47-ADAD-BB5C817668AB}" srcOrd="0" destOrd="3" presId="urn:microsoft.com/office/officeart/2008/layout/CircularPictureCallout"/>
    <dgm:cxn modelId="{1BB1C015-50B2-5441-A6BD-F6E5FA5CF2CB}" type="presOf" srcId="{7BB716DC-068B-C24E-B8D4-E9B4453A5466}" destId="{908A4B56-FDFF-DD47-ADAD-BB5C817668AB}" srcOrd="0" destOrd="1" presId="urn:microsoft.com/office/officeart/2008/layout/CircularPictureCallout"/>
    <dgm:cxn modelId="{119DE308-AC0E-7C41-ABA3-CE5BE90D5141}" type="presOf" srcId="{869A7BDD-9E78-0546-B04B-0B5FABD4335F}" destId="{7CB79483-FECB-7B42-B9AA-D9954A46F72B}" srcOrd="0" destOrd="1" presId="urn:microsoft.com/office/officeart/2008/layout/CircularPictureCallout"/>
    <dgm:cxn modelId="{871A4930-D31C-B345-90D3-E97F30950B6F}" type="presOf" srcId="{E2211288-23C5-7C49-9910-0631D9159844}" destId="{646FA060-238E-2844-8C3C-9B082EFC5865}"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4043ADF1-951C-344C-BA1A-25F7C3DB4F6D}" srcId="{DAEBC401-884C-6842-9ABD-72506B29C70B}" destId="{40CCA8FA-C21E-7F4C-A918-DB0EE3E5A9F5}" srcOrd="1" destOrd="0" parTransId="{8993E50C-D79B-0743-B41E-138944B8FB67}" sibTransId="{7CBAC8A7-B9DF-DA46-96DA-B360CF018B41}"/>
    <dgm:cxn modelId="{E6C41E8B-DF4C-1B43-B805-ADD285D3E1DB}" srcId="{DAEBC401-884C-6842-9ABD-72506B29C70B}" destId="{7BB716DC-068B-C24E-B8D4-E9B4453A5466}" srcOrd="0" destOrd="0" parTransId="{F1BB0079-4A56-FD40-85A4-64DF39ED90BF}" sibTransId="{E3199A6C-E4B7-AA42-8A38-164FCF16ED2A}"/>
    <dgm:cxn modelId="{7491F978-4190-FC44-9E8B-74097C548F57}" srcId="{8F3E48A8-6CBB-4E48-A4B9-F5A68067B865}" destId="{E2211288-23C5-7C49-9910-0631D9159844}" srcOrd="2" destOrd="0" parTransId="{27668D55-1F1B-B14D-AD9C-7749937E1219}" sibTransId="{9F71258F-FC60-6140-A1D5-8B0435F02E85}"/>
    <dgm:cxn modelId="{9DE1E851-5402-2A46-8E55-B017861E62E3}" type="presOf" srcId="{14D4E985-E970-DE49-A835-23B5BCBB9D09}" destId="{7CB79483-FECB-7B42-B9AA-D9954A46F72B}" srcOrd="0" destOrd="0" presId="urn:microsoft.com/office/officeart/2008/layout/CircularPictureCallout"/>
    <dgm:cxn modelId="{DEF48A0D-9F77-3946-9B01-B8C018B58F5C}" type="presOf" srcId="{8F3E48A8-6CBB-4E48-A4B9-F5A68067B865}" destId="{54C8B1A1-E8F0-8A4D-8E7C-451CAD617815}"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8895CB52-25EE-D240-B9C3-1CD385EA6124}" type="presOf" srcId="{5BD1171D-314B-CA42-B35F-2F0116DD6713}" destId="{286E283C-527A-344B-B6C3-7392F428269C}" srcOrd="0" destOrd="0" presId="urn:microsoft.com/office/officeart/2008/layout/CircularPictureCallout"/>
    <dgm:cxn modelId="{D335AEB4-BB0D-1440-8E2E-F94578A6F421}" type="presOf" srcId="{9F71258F-FC60-6140-A1D5-8B0435F02E85}" destId="{F9EF6568-7566-8B4E-BC71-5892D97D18DC}" srcOrd="0" destOrd="0" presId="urn:microsoft.com/office/officeart/2008/layout/CircularPictureCallout"/>
    <dgm:cxn modelId="{E695246D-6C9F-6F45-9E6E-924A1DC5AF40}" type="presOf" srcId="{1CE84540-CA3A-2E43-8D8C-2043FA48C8E1}" destId="{C6626269-55C3-C147-9DA3-7C834308686E}"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92DF63B-CD34-CD41-B890-9D468D1A4209}" type="presOf" srcId="{40CCA8FA-C21E-7F4C-A918-DB0EE3E5A9F5}" destId="{908A4B56-FDFF-DD47-ADAD-BB5C817668AB}" srcOrd="0" destOrd="2" presId="urn:microsoft.com/office/officeart/2008/layout/CircularPictureCallout"/>
    <dgm:cxn modelId="{3EBCA861-F7B2-6949-A331-85D19DDFC199}" type="presOf" srcId="{61744628-CB1C-C847-82C3-618407B49F09}" destId="{45084007-87B7-AC4C-9E0B-D573676E5F82}" srcOrd="0" destOrd="0" presId="urn:microsoft.com/office/officeart/2008/layout/CircularPictureCallout"/>
    <dgm:cxn modelId="{048A4B17-A215-2B41-A36E-739FCE7F9432}" type="presOf" srcId="{DAEBC401-884C-6842-9ABD-72506B29C70B}" destId="{908A4B56-FDFF-DD47-ADAD-BB5C817668AB}"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00050DCC-45A3-8040-8DC0-5937E5C7CFFF}" type="presOf" srcId="{32ADB176-565B-4846-83CB-84F544BAA024}" destId="{D9EB1B0F-8C96-9343-9CD4-1F7F298BA8C8}" srcOrd="0" destOrd="0" presId="urn:microsoft.com/office/officeart/2008/layout/CircularPictureCallout"/>
    <dgm:cxn modelId="{B0E5CDF2-4165-7B4C-81A9-1BACC24418DF}" type="presParOf" srcId="{54C8B1A1-E8F0-8A4D-8E7C-451CAD617815}" destId="{CFA98EAE-98C1-5048-B722-D48E09C18E49}" srcOrd="0" destOrd="0" presId="urn:microsoft.com/office/officeart/2008/layout/CircularPictureCallout"/>
    <dgm:cxn modelId="{4895C9E9-BEF0-5B42-A264-7C6D90990D9C}" type="presParOf" srcId="{CFA98EAE-98C1-5048-B722-D48E09C18E49}" destId="{B4275DFC-36B3-A84C-B9AA-D5BBC40271AE}" srcOrd="0" destOrd="0" presId="urn:microsoft.com/office/officeart/2008/layout/CircularPictureCallout"/>
    <dgm:cxn modelId="{559FCE0B-9B1F-C143-9B65-BF4CDA0F0FB0}" type="presParOf" srcId="{B4275DFC-36B3-A84C-B9AA-D5BBC40271AE}" destId="{D9EB1B0F-8C96-9343-9CD4-1F7F298BA8C8}" srcOrd="0" destOrd="0" presId="urn:microsoft.com/office/officeart/2008/layout/CircularPictureCallout"/>
    <dgm:cxn modelId="{FC6EECC3-A364-8C44-9A18-7204E86001D8}" type="presParOf" srcId="{CFA98EAE-98C1-5048-B722-D48E09C18E49}" destId="{45084007-87B7-AC4C-9E0B-D573676E5F82}" srcOrd="1" destOrd="0" presId="urn:microsoft.com/office/officeart/2008/layout/CircularPictureCallout"/>
    <dgm:cxn modelId="{3B1926F2-D434-2B49-A685-6ED76C4844FA}" type="presParOf" srcId="{CFA98EAE-98C1-5048-B722-D48E09C18E49}" destId="{D34FEB0F-5F3D-D648-B9B7-AAA1AC26EF27}" srcOrd="2" destOrd="0" presId="urn:microsoft.com/office/officeart/2008/layout/CircularPictureCallout"/>
    <dgm:cxn modelId="{F126955D-0989-D549-A69B-16677B136B48}" type="presParOf" srcId="{D34FEB0F-5F3D-D648-B9B7-AAA1AC26EF27}" destId="{286E283C-527A-344B-B6C3-7392F428269C}" srcOrd="0" destOrd="0" presId="urn:microsoft.com/office/officeart/2008/layout/CircularPictureCallout"/>
    <dgm:cxn modelId="{7023D6FB-0AE8-284C-9E60-6C920E43AB96}" type="presParOf" srcId="{CFA98EAE-98C1-5048-B722-D48E09C18E49}" destId="{776BB0D2-0023-3D4C-A539-517EB81637D2}" srcOrd="3" destOrd="0" presId="urn:microsoft.com/office/officeart/2008/layout/CircularPictureCallout"/>
    <dgm:cxn modelId="{8900C8E4-A13F-2544-9B5B-181B1AA38FAD}" type="presParOf" srcId="{CFA98EAE-98C1-5048-B722-D48E09C18E49}" destId="{6F57EF74-2A55-AF49-8321-44CE903C700D}" srcOrd="4" destOrd="0" presId="urn:microsoft.com/office/officeart/2008/layout/CircularPictureCallout"/>
    <dgm:cxn modelId="{702C26D3-3BA5-444F-BE7B-E7ACDFBAC09A}" type="presParOf" srcId="{6F57EF74-2A55-AF49-8321-44CE903C700D}" destId="{7CB79483-FECB-7B42-B9AA-D9954A46F72B}" srcOrd="0" destOrd="0" presId="urn:microsoft.com/office/officeart/2008/layout/CircularPictureCallout"/>
    <dgm:cxn modelId="{570DD238-8BCE-D042-B62B-BA9BCFD7CE1D}" type="presParOf" srcId="{CFA98EAE-98C1-5048-B722-D48E09C18E49}" destId="{0BCE321E-7AE8-134E-93AF-0972439F9866}" srcOrd="5" destOrd="0" presId="urn:microsoft.com/office/officeart/2008/layout/CircularPictureCallout"/>
    <dgm:cxn modelId="{4D5188E2-D1BB-1641-A878-D1ECFF405E7E}" type="presParOf" srcId="{0BCE321E-7AE8-134E-93AF-0972439F9866}" destId="{F9EF6568-7566-8B4E-BC71-5892D97D18DC}" srcOrd="0" destOrd="0" presId="urn:microsoft.com/office/officeart/2008/layout/CircularPictureCallout"/>
    <dgm:cxn modelId="{8619773F-37DF-F440-A197-881957ED95FC}" type="presParOf" srcId="{CFA98EAE-98C1-5048-B722-D48E09C18E49}" destId="{F1DB3FE6-C29E-5C46-9A99-C7C240EEBB71}" srcOrd="6" destOrd="0" presId="urn:microsoft.com/office/officeart/2008/layout/CircularPictureCallout"/>
    <dgm:cxn modelId="{3D2EA9F5-3DFD-FE4F-A847-2645AA485559}" type="presParOf" srcId="{CFA98EAE-98C1-5048-B722-D48E09C18E49}" destId="{FE77625F-B196-AD4D-A7F3-AC18EBA6DC5A}" srcOrd="7" destOrd="0" presId="urn:microsoft.com/office/officeart/2008/layout/CircularPictureCallout"/>
    <dgm:cxn modelId="{0CADCBA0-C564-784E-AAB1-5D7890167351}" type="presParOf" srcId="{FE77625F-B196-AD4D-A7F3-AC18EBA6DC5A}" destId="{646FA060-238E-2844-8C3C-9B082EFC5865}" srcOrd="0" destOrd="0" presId="urn:microsoft.com/office/officeart/2008/layout/CircularPictureCallout"/>
    <dgm:cxn modelId="{BD525E48-B2C8-8C44-A77A-7CC9E1F95FF9}" type="presParOf" srcId="{CFA98EAE-98C1-5048-B722-D48E09C18E49}" destId="{929416C2-ECA4-F444-8A70-F175E314AC49}" srcOrd="8" destOrd="0" presId="urn:microsoft.com/office/officeart/2008/layout/CircularPictureCallout"/>
    <dgm:cxn modelId="{B2A325CE-24CA-6F4A-B3EB-14735281F412}" type="presParOf" srcId="{929416C2-ECA4-F444-8A70-F175E314AC49}" destId="{C6626269-55C3-C147-9DA3-7C834308686E}" srcOrd="0" destOrd="0" presId="urn:microsoft.com/office/officeart/2008/layout/CircularPictureCallout"/>
    <dgm:cxn modelId="{4D5918CA-79E7-0C45-8EF5-76DAC9975639}" type="presParOf" srcId="{CFA98EAE-98C1-5048-B722-D48E09C18E49}" destId="{4EA64F31-FE2B-FE46-9AAA-FA1921DC6EC3}" srcOrd="9" destOrd="0" presId="urn:microsoft.com/office/officeart/2008/layout/CircularPictureCallout"/>
    <dgm:cxn modelId="{6156A737-2199-374B-ABC4-43DE44C15E10}" type="presParOf" srcId="{CFA98EAE-98C1-5048-B722-D48E09C18E49}" destId="{C6644B87-926C-4F4E-B86C-B142195160D9}" srcOrd="10" destOrd="0" presId="urn:microsoft.com/office/officeart/2008/layout/CircularPictureCallout"/>
    <dgm:cxn modelId="{B2A450DB-A35E-E14C-8977-39F1DF5BCEF5}"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r>
            <a:rPr lang="en-US" dirty="0"/>
            <a:t>Lipid Store Threshold</a:t>
          </a:r>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C8DAC0B1-F528-5D49-BFB2-5D0ABA3A0024}">
      <dgm:prSet phldrT="[Text]"/>
      <dgm:spPr/>
      <dgm:t>
        <a:bodyPr/>
        <a:lstStyle/>
        <a:p>
          <a:r>
            <a:rPr lang="en-US" dirty="0"/>
            <a:t>Nutrition demands of diapause unmet</a:t>
          </a:r>
        </a:p>
      </dgm:t>
    </dgm:pt>
    <dgm:pt modelId="{E259EE0C-DB34-3041-91BB-CA8BFE1391D4}" type="parTrans" cxnId="{00FECD52-1FA5-F640-AFA0-5527B473DF1E}">
      <dgm:prSet/>
      <dgm:spPr/>
      <dgm:t>
        <a:bodyPr/>
        <a:lstStyle/>
        <a:p>
          <a:endParaRPr lang="en-US"/>
        </a:p>
      </dgm:t>
    </dgm:pt>
    <dgm:pt modelId="{7DBEC442-3CD5-1B40-B216-B11FC5843F5E}" type="sibTrans" cxnId="{00FECD52-1FA5-F640-AFA0-5527B473DF1E}">
      <dgm:prSet/>
      <dgm:spPr/>
      <dgm:t>
        <a:bodyPr/>
        <a:lstStyle/>
        <a:p>
          <a:endParaRPr lang="en-US"/>
        </a:p>
      </dgm:t>
    </dgm:pt>
    <dgm:pt modelId="{DAEBC401-884C-6842-9ABD-72506B29C70B}">
      <dgm:prSet phldrT="[Text]"/>
      <dgm:spPr/>
      <dgm:t>
        <a:bodyPr/>
        <a:lstStyle/>
        <a:p>
          <a:r>
            <a:rPr lang="en-US" dirty="0"/>
            <a:t>Thinning the Population</a:t>
          </a:r>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869A7BDD-9E78-0546-B04B-0B5FABD4335F}">
      <dgm:prSet phldrT="[Text]"/>
      <dgm:spPr/>
      <dgm:t>
        <a:bodyPr/>
        <a:lstStyle/>
        <a:p>
          <a:r>
            <a:rPr lang="en-US" dirty="0"/>
            <a:t>Role of lipids in gating diapause length</a:t>
          </a:r>
        </a:p>
      </dgm:t>
    </dgm:pt>
    <dgm:pt modelId="{40C335DF-8CAF-F84E-9673-166CAC2DAEFE}" type="parTrans" cxnId="{8DA07214-F447-7D45-AACD-9C423EC64379}">
      <dgm:prSet/>
      <dgm:spPr/>
      <dgm:t>
        <a:bodyPr/>
        <a:lstStyle/>
        <a:p>
          <a:endParaRPr lang="en-US"/>
        </a:p>
      </dgm:t>
    </dgm:pt>
    <dgm:pt modelId="{EA4012F3-8516-474D-95E7-76E42BD7FEB0}" type="sibTrans" cxnId="{8DA07214-F447-7D45-AACD-9C423EC64379}">
      <dgm:prSet/>
      <dgm:spPr/>
      <dgm:t>
        <a:bodyPr/>
        <a:lstStyle/>
        <a:p>
          <a:endParaRPr lang="en-US"/>
        </a:p>
      </dgm:t>
    </dgm:pt>
    <dgm:pt modelId="{E2211288-23C5-7C49-9910-0631D9159844}">
      <dgm:prSet phldrT="[Text]"/>
      <dgm:spPr/>
      <dgm:t>
        <a:bodyPr/>
        <a:lstStyle/>
        <a:p>
          <a:r>
            <a:rPr lang="en-US" dirty="0"/>
            <a:t>Deplete Lipid Stores</a:t>
          </a:r>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40CCA8FA-C21E-7F4C-A918-DB0EE3E5A9F5}">
      <dgm:prSet phldrT="[Text]"/>
      <dgm:spPr/>
      <dgm:t>
        <a:bodyPr/>
        <a:lstStyle/>
        <a:p>
          <a:r>
            <a:rPr lang="en-US" dirty="0"/>
            <a:t>Insect exits diapause too soon</a:t>
          </a:r>
        </a:p>
      </dgm:t>
    </dgm:pt>
    <dgm:pt modelId="{8993E50C-D79B-0743-B41E-138944B8FB67}" type="parTrans" cxnId="{4043ADF1-951C-344C-BA1A-25F7C3DB4F6D}">
      <dgm:prSet/>
      <dgm:spPr/>
      <dgm:t>
        <a:bodyPr/>
        <a:lstStyle/>
        <a:p>
          <a:endParaRPr lang="en-US"/>
        </a:p>
      </dgm:t>
    </dgm:pt>
    <dgm:pt modelId="{7CBAC8A7-B9DF-DA46-96DA-B360CF018B41}" type="sibTrans" cxnId="{4043ADF1-951C-344C-BA1A-25F7C3DB4F6D}">
      <dgm:prSet/>
      <dgm:spPr/>
      <dgm:t>
        <a:bodyPr/>
        <a:lstStyle/>
        <a:p>
          <a:endParaRPr lang="en-US"/>
        </a:p>
      </dgm:t>
    </dgm:pt>
    <dgm:pt modelId="{716DA12F-0F8E-384F-B074-44E3BDE48826}">
      <dgm:prSet phldrT="[Text]"/>
      <dgm:spPr/>
      <dgm:t>
        <a:bodyPr/>
        <a:lstStyle/>
        <a:p>
          <a:endParaRPr lang="en-US" dirty="0"/>
        </a:p>
      </dgm:t>
    </dgm:pt>
    <dgm:pt modelId="{936F141F-38EB-2240-8D52-DAE11150F995}" type="parTrans" cxnId="{5A47F16F-918F-7041-870A-C8D8383EE40A}">
      <dgm:prSet/>
      <dgm:spPr/>
      <dgm:t>
        <a:bodyPr/>
        <a:lstStyle/>
        <a:p>
          <a:endParaRPr lang="en-US"/>
        </a:p>
      </dgm:t>
    </dgm:pt>
    <dgm:pt modelId="{453E55C4-43DF-6446-B789-FB1B146BE474}" type="sibTrans" cxnId="{5A47F16F-918F-7041-870A-C8D8383EE40A}">
      <dgm:prSet/>
      <dgm:spPr/>
      <dgm:t>
        <a:bodyPr/>
        <a:lstStyle/>
        <a:p>
          <a:endParaRPr lang="en-US"/>
        </a:p>
      </dgm:t>
    </dgm:pt>
    <dgm:pt modelId="{7BB716DC-068B-C24E-B8D4-E9B4453A5466}">
      <dgm:prSet phldrT="[Text]"/>
      <dgm:spPr/>
      <dgm:t>
        <a:bodyPr/>
        <a:lstStyle/>
        <a:p>
          <a:r>
            <a:rPr lang="en-US" dirty="0"/>
            <a:t>Insect do not enter diapause  - OR - </a:t>
          </a:r>
        </a:p>
      </dgm:t>
    </dgm:pt>
    <dgm:pt modelId="{F1BB0079-4A56-FD40-85A4-64DF39ED90BF}" type="parTrans" cxnId="{E6C41E8B-DF4C-1B43-B805-ADD285D3E1DB}">
      <dgm:prSet/>
      <dgm:spPr/>
      <dgm:t>
        <a:bodyPr/>
        <a:lstStyle/>
        <a:p>
          <a:endParaRPr lang="en-US"/>
        </a:p>
      </dgm:t>
    </dgm:pt>
    <dgm:pt modelId="{E3199A6C-E4B7-AA42-8A38-164FCF16ED2A}" type="sibTrans" cxnId="{E6C41E8B-DF4C-1B43-B805-ADD285D3E1DB}">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00FECD52-1FA5-F640-AFA0-5527B473DF1E}" srcId="{E2211288-23C5-7C49-9910-0631D9159844}" destId="{C8DAC0B1-F528-5D49-BFB2-5D0ABA3A0024}" srcOrd="0" destOrd="0" parTransId="{E259EE0C-DB34-3041-91BB-CA8BFE1391D4}" sibTransId="{7DBEC442-3CD5-1B40-B216-B11FC5843F5E}"/>
    <dgm:cxn modelId="{7491F978-4190-FC44-9E8B-74097C548F57}" srcId="{8F3E48A8-6CBB-4E48-A4B9-F5A68067B865}" destId="{E2211288-23C5-7C49-9910-0631D9159844}" srcOrd="2" destOrd="0" parTransId="{27668D55-1F1B-B14D-AD9C-7749937E1219}" sibTransId="{9F71258F-FC60-6140-A1D5-8B0435F02E85}"/>
    <dgm:cxn modelId="{B9E93C74-9128-2845-8241-1EAB21207F1A}" srcId="{8F3E48A8-6CBB-4E48-A4B9-F5A68067B865}" destId="{61744628-CB1C-C847-82C3-618407B49F09}" srcOrd="0" destOrd="0" parTransId="{D1C39445-C86D-854A-AF34-4195EA0CAAB9}" sibTransId="{32ADB176-565B-4846-83CB-84F544BAA024}"/>
    <dgm:cxn modelId="{CB559C8D-701E-1B41-B849-798643DEFAC7}" type="presOf" srcId="{C8DAC0B1-F528-5D49-BFB2-5D0ABA3A0024}" destId="{646FA060-238E-2844-8C3C-9B082EFC5865}" srcOrd="0" destOrd="1" presId="urn:microsoft.com/office/officeart/2008/layout/CircularPictureCallout"/>
    <dgm:cxn modelId="{5A47F16F-918F-7041-870A-C8D8383EE40A}" srcId="{DAEBC401-884C-6842-9ABD-72506B29C70B}" destId="{716DA12F-0F8E-384F-B074-44E3BDE48826}" srcOrd="2" destOrd="0" parTransId="{936F141F-38EB-2240-8D52-DAE11150F995}" sibTransId="{453E55C4-43DF-6446-B789-FB1B146BE474}"/>
    <dgm:cxn modelId="{DBD98C64-F06F-A642-8F5D-D436622CDC99}" type="presOf" srcId="{7BB716DC-068B-C24E-B8D4-E9B4453A5466}" destId="{908A4B56-FDFF-DD47-ADAD-BB5C817668AB}" srcOrd="0" destOrd="1" presId="urn:microsoft.com/office/officeart/2008/layout/CircularPictureCallout"/>
    <dgm:cxn modelId="{E6C41E8B-DF4C-1B43-B805-ADD285D3E1DB}" srcId="{DAEBC401-884C-6842-9ABD-72506B29C70B}" destId="{7BB716DC-068B-C24E-B8D4-E9B4453A5466}" srcOrd="0" destOrd="0" parTransId="{F1BB0079-4A56-FD40-85A4-64DF39ED90BF}" sibTransId="{E3199A6C-E4B7-AA42-8A38-164FCF16ED2A}"/>
    <dgm:cxn modelId="{AB4EFBF0-8944-AE40-9373-72CDB855FB16}" type="presOf" srcId="{716DA12F-0F8E-384F-B074-44E3BDE48826}" destId="{908A4B56-FDFF-DD47-ADAD-BB5C817668AB}" srcOrd="0" destOrd="3" presId="urn:microsoft.com/office/officeart/2008/layout/CircularPictureCallout"/>
    <dgm:cxn modelId="{49F94B38-9FBB-A34F-88D3-1A01D9B244E3}" type="presOf" srcId="{E2211288-23C5-7C49-9910-0631D9159844}" destId="{646FA060-238E-2844-8C3C-9B082EFC5865}" srcOrd="0" destOrd="0" presId="urn:microsoft.com/office/officeart/2008/layout/CircularPictureCallout"/>
    <dgm:cxn modelId="{DA6446D4-207D-A14D-84B0-598D35F46E60}" type="presOf" srcId="{9F71258F-FC60-6140-A1D5-8B0435F02E85}" destId="{F9EF6568-7566-8B4E-BC71-5892D97D18DC}" srcOrd="0" destOrd="0" presId="urn:microsoft.com/office/officeart/2008/layout/CircularPictureCallout"/>
    <dgm:cxn modelId="{6EB9001E-0263-5F45-BCA0-CB867C6C3141}" type="presOf" srcId="{1CE84540-CA3A-2E43-8D8C-2043FA48C8E1}" destId="{C6626269-55C3-C147-9DA3-7C834308686E}" srcOrd="0" destOrd="0" presId="urn:microsoft.com/office/officeart/2008/layout/CircularPictureCallout"/>
    <dgm:cxn modelId="{657452B9-49AD-114C-84C8-3EEDAFC64968}" type="presOf" srcId="{61744628-CB1C-C847-82C3-618407B49F09}" destId="{45084007-87B7-AC4C-9E0B-D573676E5F82}"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D2635A19-E7DA-F141-80F6-DEBBBAE7726E}" type="presOf" srcId="{DAEBC401-884C-6842-9ABD-72506B29C70B}" destId="{908A4B56-FDFF-DD47-ADAD-BB5C817668AB}" srcOrd="0" destOrd="0" presId="urn:microsoft.com/office/officeart/2008/layout/CircularPictureCallout"/>
    <dgm:cxn modelId="{F3C0D09A-1F8B-5F4D-B3DF-67C684FCA8E9}" type="presOf" srcId="{40CCA8FA-C21E-7F4C-A918-DB0EE3E5A9F5}" destId="{908A4B56-FDFF-DD47-ADAD-BB5C817668AB}" srcOrd="0" destOrd="2" presId="urn:microsoft.com/office/officeart/2008/layout/CircularPictureCallout"/>
    <dgm:cxn modelId="{F98AC386-8E69-5B49-97E8-2A2AFA28DB5F}" type="presOf" srcId="{8F3E48A8-6CBB-4E48-A4B9-F5A68067B865}" destId="{54C8B1A1-E8F0-8A4D-8E7C-451CAD617815}" srcOrd="0" destOrd="0" presId="urn:microsoft.com/office/officeart/2008/layout/CircularPictureCallout"/>
    <dgm:cxn modelId="{E1A99B54-9FE0-E54F-BF29-AC93DDDB1AC4}" type="presOf" srcId="{32ADB176-565B-4846-83CB-84F544BAA024}" destId="{D9EB1B0F-8C96-9343-9CD4-1F7F298BA8C8}" srcOrd="0" destOrd="0" presId="urn:microsoft.com/office/officeart/2008/layout/CircularPictureCallout"/>
    <dgm:cxn modelId="{6F6E1CBA-25B5-2F40-82BE-64144C315961}" type="presOf" srcId="{14D4E985-E970-DE49-A835-23B5BCBB9D09}" destId="{7CB79483-FECB-7B42-B9AA-D9954A46F72B}" srcOrd="0" destOrd="0" presId="urn:microsoft.com/office/officeart/2008/layout/CircularPictureCallout"/>
    <dgm:cxn modelId="{7582EA5F-2A8B-1047-A4E8-2FB59249BE5F}" type="presOf" srcId="{869A7BDD-9E78-0546-B04B-0B5FABD4335F}" destId="{7CB79483-FECB-7B42-B9AA-D9954A46F72B}" srcOrd="0" destOrd="1" presId="urn:microsoft.com/office/officeart/2008/layout/CircularPictureCallout"/>
    <dgm:cxn modelId="{C871EBE6-4254-9744-9245-8DE3182F77E3}" type="presOf" srcId="{5BD1171D-314B-CA42-B35F-2F0116DD6713}" destId="{286E283C-527A-344B-B6C3-7392F428269C}" srcOrd="0" destOrd="0" presId="urn:microsoft.com/office/officeart/2008/layout/CircularPictureCallout"/>
    <dgm:cxn modelId="{8DA07214-F447-7D45-AACD-9C423EC64379}" srcId="{14D4E985-E970-DE49-A835-23B5BCBB9D09}" destId="{869A7BDD-9E78-0546-B04B-0B5FABD4335F}" srcOrd="0" destOrd="0" parTransId="{40C335DF-8CAF-F84E-9673-166CAC2DAEFE}" sibTransId="{EA4012F3-8516-474D-95E7-76E42BD7FEB0}"/>
    <dgm:cxn modelId="{E8C98164-3A0D-A84D-AEC6-B210C030FE64}" srcId="{8F3E48A8-6CBB-4E48-A4B9-F5A68067B865}" destId="{14D4E985-E970-DE49-A835-23B5BCBB9D09}" srcOrd="1" destOrd="0" parTransId="{B02355A8-B942-9A40-BB9C-4FA40DE9648F}" sibTransId="{5BD1171D-314B-CA42-B35F-2F0116DD6713}"/>
    <dgm:cxn modelId="{4043ADF1-951C-344C-BA1A-25F7C3DB4F6D}" srcId="{DAEBC401-884C-6842-9ABD-72506B29C70B}" destId="{40CCA8FA-C21E-7F4C-A918-DB0EE3E5A9F5}" srcOrd="1" destOrd="0" parTransId="{8993E50C-D79B-0743-B41E-138944B8FB67}" sibTransId="{7CBAC8A7-B9DF-DA46-96DA-B360CF018B41}"/>
    <dgm:cxn modelId="{9AD96B12-4864-0641-9355-5AB59D8AE55D}" type="presParOf" srcId="{54C8B1A1-E8F0-8A4D-8E7C-451CAD617815}" destId="{CFA98EAE-98C1-5048-B722-D48E09C18E49}" srcOrd="0" destOrd="0" presId="urn:microsoft.com/office/officeart/2008/layout/CircularPictureCallout"/>
    <dgm:cxn modelId="{0B04D262-2105-F540-B11C-39154F96FDA3}" type="presParOf" srcId="{CFA98EAE-98C1-5048-B722-D48E09C18E49}" destId="{B4275DFC-36B3-A84C-B9AA-D5BBC40271AE}" srcOrd="0" destOrd="0" presId="urn:microsoft.com/office/officeart/2008/layout/CircularPictureCallout"/>
    <dgm:cxn modelId="{F4CF70CA-C2AD-DE40-81F4-97CAC49B148F}" type="presParOf" srcId="{B4275DFC-36B3-A84C-B9AA-D5BBC40271AE}" destId="{D9EB1B0F-8C96-9343-9CD4-1F7F298BA8C8}" srcOrd="0" destOrd="0" presId="urn:microsoft.com/office/officeart/2008/layout/CircularPictureCallout"/>
    <dgm:cxn modelId="{2648C191-1425-A44B-8A7F-5FA63617B89B}" type="presParOf" srcId="{CFA98EAE-98C1-5048-B722-D48E09C18E49}" destId="{45084007-87B7-AC4C-9E0B-D573676E5F82}" srcOrd="1" destOrd="0" presId="urn:microsoft.com/office/officeart/2008/layout/CircularPictureCallout"/>
    <dgm:cxn modelId="{916E1BC8-4CE0-7441-A15D-BD9C84B71649}" type="presParOf" srcId="{CFA98EAE-98C1-5048-B722-D48E09C18E49}" destId="{D34FEB0F-5F3D-D648-B9B7-AAA1AC26EF27}" srcOrd="2" destOrd="0" presId="urn:microsoft.com/office/officeart/2008/layout/CircularPictureCallout"/>
    <dgm:cxn modelId="{7BE03959-65F2-A142-B17D-827819F25ED0}" type="presParOf" srcId="{D34FEB0F-5F3D-D648-B9B7-AAA1AC26EF27}" destId="{286E283C-527A-344B-B6C3-7392F428269C}" srcOrd="0" destOrd="0" presId="urn:microsoft.com/office/officeart/2008/layout/CircularPictureCallout"/>
    <dgm:cxn modelId="{BF5F70C7-395D-D040-AC24-D950821100FC}" type="presParOf" srcId="{CFA98EAE-98C1-5048-B722-D48E09C18E49}" destId="{776BB0D2-0023-3D4C-A539-517EB81637D2}" srcOrd="3" destOrd="0" presId="urn:microsoft.com/office/officeart/2008/layout/CircularPictureCallout"/>
    <dgm:cxn modelId="{4ADD34F6-2DC6-E041-ABAF-B0BCF8EA4CD6}" type="presParOf" srcId="{CFA98EAE-98C1-5048-B722-D48E09C18E49}" destId="{6F57EF74-2A55-AF49-8321-44CE903C700D}" srcOrd="4" destOrd="0" presId="urn:microsoft.com/office/officeart/2008/layout/CircularPictureCallout"/>
    <dgm:cxn modelId="{D9EC94D3-5676-8E4D-8AA8-2C9E829A4037}" type="presParOf" srcId="{6F57EF74-2A55-AF49-8321-44CE903C700D}" destId="{7CB79483-FECB-7B42-B9AA-D9954A46F72B}" srcOrd="0" destOrd="0" presId="urn:microsoft.com/office/officeart/2008/layout/CircularPictureCallout"/>
    <dgm:cxn modelId="{7BF3ACE4-13B7-E446-9A14-5FC829DE776A}" type="presParOf" srcId="{CFA98EAE-98C1-5048-B722-D48E09C18E49}" destId="{0BCE321E-7AE8-134E-93AF-0972439F9866}" srcOrd="5" destOrd="0" presId="urn:microsoft.com/office/officeart/2008/layout/CircularPictureCallout"/>
    <dgm:cxn modelId="{EC374CD6-44D1-374D-8464-5075DEAC8BDA}" type="presParOf" srcId="{0BCE321E-7AE8-134E-93AF-0972439F9866}" destId="{F9EF6568-7566-8B4E-BC71-5892D97D18DC}" srcOrd="0" destOrd="0" presId="urn:microsoft.com/office/officeart/2008/layout/CircularPictureCallout"/>
    <dgm:cxn modelId="{8576BA7B-C38A-964A-82E1-7805045873C7}" type="presParOf" srcId="{CFA98EAE-98C1-5048-B722-D48E09C18E49}" destId="{F1DB3FE6-C29E-5C46-9A99-C7C240EEBB71}" srcOrd="6" destOrd="0" presId="urn:microsoft.com/office/officeart/2008/layout/CircularPictureCallout"/>
    <dgm:cxn modelId="{B1644D61-4A2D-2742-9674-4F2E85EDB410}" type="presParOf" srcId="{CFA98EAE-98C1-5048-B722-D48E09C18E49}" destId="{FE77625F-B196-AD4D-A7F3-AC18EBA6DC5A}" srcOrd="7" destOrd="0" presId="urn:microsoft.com/office/officeart/2008/layout/CircularPictureCallout"/>
    <dgm:cxn modelId="{0EDD8C23-3C0D-8741-A4F6-10DCEF16EFDF}" type="presParOf" srcId="{FE77625F-B196-AD4D-A7F3-AC18EBA6DC5A}" destId="{646FA060-238E-2844-8C3C-9B082EFC5865}" srcOrd="0" destOrd="0" presId="urn:microsoft.com/office/officeart/2008/layout/CircularPictureCallout"/>
    <dgm:cxn modelId="{78FDAE7F-DE6C-3D45-9E9D-A0E95DFD0BC3}" type="presParOf" srcId="{CFA98EAE-98C1-5048-B722-D48E09C18E49}" destId="{929416C2-ECA4-F444-8A70-F175E314AC49}" srcOrd="8" destOrd="0" presId="urn:microsoft.com/office/officeart/2008/layout/CircularPictureCallout"/>
    <dgm:cxn modelId="{F8316F8A-CF65-6742-9D90-89FEBA139590}" type="presParOf" srcId="{929416C2-ECA4-F444-8A70-F175E314AC49}" destId="{C6626269-55C3-C147-9DA3-7C834308686E}" srcOrd="0" destOrd="0" presId="urn:microsoft.com/office/officeart/2008/layout/CircularPictureCallout"/>
    <dgm:cxn modelId="{6A6EA398-98CB-4A4A-A0DA-DEAB681E6AF9}" type="presParOf" srcId="{CFA98EAE-98C1-5048-B722-D48E09C18E49}" destId="{4EA64F31-FE2B-FE46-9AAA-FA1921DC6EC3}" srcOrd="9" destOrd="0" presId="urn:microsoft.com/office/officeart/2008/layout/CircularPictureCallout"/>
    <dgm:cxn modelId="{1455194D-519E-A340-BBFF-EE19145FE484}" type="presParOf" srcId="{CFA98EAE-98C1-5048-B722-D48E09C18E49}" destId="{C6644B87-926C-4F4E-B86C-B142195160D9}" srcOrd="10" destOrd="0" presId="urn:microsoft.com/office/officeart/2008/layout/CircularPictureCallout"/>
    <dgm:cxn modelId="{0173D154-0471-C24E-B4AC-ADE147260B5A}"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E2211288-23C5-7C49-9910-0631D9159844}">
      <dgm:prSet phldrT="[Text]"/>
      <dgm:spPr/>
      <dgm:t>
        <a:bodyPr/>
        <a:lstStyle/>
        <a:p>
          <a:endParaRPr lang="en-US" dirty="0"/>
        </a:p>
      </dgm:t>
    </dgm:pt>
    <dgm:pt modelId="{27668D55-1F1B-B14D-AD9C-7749937E1219}" type="parTrans" cxnId="{7491F978-4190-FC44-9E8B-74097C548F57}">
      <dgm:prSet/>
      <dgm:spPr/>
      <dgm:t>
        <a:bodyPr/>
        <a:lstStyle/>
        <a:p>
          <a:endParaRPr lang="en-US"/>
        </a:p>
      </dgm:t>
    </dgm:pt>
    <dgm:pt modelId="{9F71258F-FC60-6140-A1D5-8B0435F02E85}" type="sibTrans" cxnId="{7491F978-4190-FC44-9E8B-74097C548F57}">
      <dgm:prSet/>
      <dgm:spPr>
        <a:blipFill rotWithShape="1">
          <a:blip xmlns:r="http://schemas.openxmlformats.org/officeDocument/2006/relationships" r:embed="rId3"/>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4"/>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 custLinFactNeighborY="47672">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4" custScaleX="124016" custScaleY="106145" custLinFactNeighborX="-15618" custLinFactNeighborY="-9548"/>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3"/>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3" custScaleX="319977" custScaleY="58487">
        <dgm:presLayoutVars>
          <dgm:bulletEnabled val="1"/>
        </dgm:presLayoutVars>
      </dgm:prSet>
      <dgm:spPr/>
      <dgm:t>
        <a:bodyPr/>
        <a:lstStyle/>
        <a:p>
          <a:endParaRPr lang="en-US"/>
        </a:p>
      </dgm:t>
    </dgm:pt>
    <dgm:pt modelId="{0BCE321E-7AE8-134E-93AF-0972439F9866}" type="pres">
      <dgm:prSet presAssocID="{9F71258F-FC60-6140-A1D5-8B0435F02E85}" presName="picture_3" presStyleCnt="0"/>
      <dgm:spPr/>
    </dgm:pt>
    <dgm:pt modelId="{F9EF6568-7566-8B4E-BC71-5892D97D18DC}" type="pres">
      <dgm:prSet presAssocID="{9F71258F-FC60-6140-A1D5-8B0435F02E85}" presName="pictureRepeatNode" presStyleLbl="alignImgPlace1" presStyleIdx="2" presStyleCnt="4" custLinFactNeighborX="-19411" custLinFactNeighborY="602"/>
      <dgm:spPr/>
      <dgm:t>
        <a:bodyPr/>
        <a:lstStyle/>
        <a:p>
          <a:endParaRPr lang="en-US"/>
        </a:p>
      </dgm:t>
    </dgm:pt>
    <dgm:pt modelId="{F1DB3FE6-C29E-5C46-9A99-C7C240EEBB71}" type="pres">
      <dgm:prSet presAssocID="{E2211288-23C5-7C49-9910-0631D9159844}" presName="line_3" presStyleLbl="parChTrans1D1" presStyleIdx="1" presStyleCnt="3"/>
      <dgm:spPr/>
    </dgm:pt>
    <dgm:pt modelId="{FE77625F-B196-AD4D-A7F3-AC18EBA6DC5A}" type="pres">
      <dgm:prSet presAssocID="{E2211288-23C5-7C49-9910-0631D9159844}" presName="textparent_3" presStyleLbl="node1" presStyleIdx="0" presStyleCnt="0"/>
      <dgm:spPr/>
    </dgm:pt>
    <dgm:pt modelId="{646FA060-238E-2844-8C3C-9B082EFC5865}" type="pres">
      <dgm:prSet presAssocID="{E2211288-23C5-7C49-9910-0631D9159844}" presName="text_3" presStyleLbl="revTx" presStyleIdx="1" presStyleCnt="3" custScaleX="193792" custScaleY="37079" custLinFactNeighborX="-8096" custLinFactNeighborY="-8220">
        <dgm:presLayoutVars>
          <dgm:bulletEnabled val="1"/>
        </dgm:presLayoutVars>
      </dgm:prSet>
      <dgm:spPr/>
      <dgm:t>
        <a:bodyPr/>
        <a:lstStyle/>
        <a:p>
          <a:endParaRPr lang="en-US"/>
        </a:p>
      </dgm:t>
    </dgm:pt>
    <dgm:pt modelId="{929416C2-ECA4-F444-8A70-F175E314AC49}" type="pres">
      <dgm:prSet presAssocID="{1CE84540-CA3A-2E43-8D8C-2043FA48C8E1}" presName="picture_4" presStyleCnt="0"/>
      <dgm:spPr/>
    </dgm:pt>
    <dgm:pt modelId="{C6626269-55C3-C147-9DA3-7C834308686E}" type="pres">
      <dgm:prSet presAssocID="{1CE84540-CA3A-2E43-8D8C-2043FA48C8E1}" presName="pictureRepeatNode" presStyleLbl="alignImgPlace1" presStyleIdx="3" presStyleCnt="4" custScaleX="161798" custScaleY="125410" custLinFactNeighborX="-17408" custLinFactNeighborY="1289"/>
      <dgm:spPr>
        <a:prstGeom prst="ellipse">
          <a:avLst/>
        </a:prstGeom>
      </dgm:spPr>
      <dgm:t>
        <a:bodyPr/>
        <a:lstStyle/>
        <a:p>
          <a:endParaRPr lang="en-US"/>
        </a:p>
      </dgm:t>
    </dgm:pt>
    <dgm:pt modelId="{4EA64F31-FE2B-FE46-9AAA-FA1921DC6EC3}" type="pres">
      <dgm:prSet presAssocID="{DAEBC401-884C-6842-9ABD-72506B29C70B}" presName="line_4" presStyleLbl="parChTrans1D1" presStyleIdx="2" presStyleCnt="3"/>
      <dgm:spPr/>
    </dgm:pt>
    <dgm:pt modelId="{C6644B87-926C-4F4E-B86C-B142195160D9}" type="pres">
      <dgm:prSet presAssocID="{DAEBC401-884C-6842-9ABD-72506B29C70B}" presName="textparent_4" presStyleLbl="node1" presStyleIdx="0" presStyleCnt="0"/>
      <dgm:spPr/>
    </dgm:pt>
    <dgm:pt modelId="{908A4B56-FDFF-DD47-ADAD-BB5C817668AB}" type="pres">
      <dgm:prSet presAssocID="{DAEBC401-884C-6842-9ABD-72506B29C70B}" presName="text_4" presStyleLbl="revTx" presStyleIdx="2" presStyleCnt="3" custScaleX="676412" custLinFactNeighborX="-44100" custLinFactNeighborY="3254">
        <dgm:presLayoutVars>
          <dgm:bulletEnabled val="1"/>
        </dgm:presLayoutVars>
      </dgm:prSet>
      <dgm:spPr/>
      <dgm:t>
        <a:bodyPr/>
        <a:lstStyle/>
        <a:p>
          <a:endParaRPr lang="en-US"/>
        </a:p>
      </dgm:t>
    </dgm:pt>
  </dgm:ptLst>
  <dgm:cxnLst>
    <dgm:cxn modelId="{7E2DEA0A-1C68-074D-8679-79A1825E8834}" type="presOf" srcId="{8F3E48A8-6CBB-4E48-A4B9-F5A68067B865}" destId="{54C8B1A1-E8F0-8A4D-8E7C-451CAD617815}" srcOrd="0" destOrd="0" presId="urn:microsoft.com/office/officeart/2008/layout/CircularPictureCallout"/>
    <dgm:cxn modelId="{7491F978-4190-FC44-9E8B-74097C548F57}" srcId="{8F3E48A8-6CBB-4E48-A4B9-F5A68067B865}" destId="{E2211288-23C5-7C49-9910-0631D9159844}" srcOrd="2" destOrd="0" parTransId="{27668D55-1F1B-B14D-AD9C-7749937E1219}" sibTransId="{9F71258F-FC60-6140-A1D5-8B0435F02E85}"/>
    <dgm:cxn modelId="{29177504-950B-8349-9E93-BFFB7DF03083}" type="presOf" srcId="{DAEBC401-884C-6842-9ABD-72506B29C70B}" destId="{908A4B56-FDFF-DD47-ADAD-BB5C817668AB}"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3" destOrd="0" parTransId="{0F6BAB90-D793-7B40-B358-CFC3BC69BCD6}" sibTransId="{1CE84540-CA3A-2E43-8D8C-2043FA48C8E1}"/>
    <dgm:cxn modelId="{0CA337B4-6023-3A4E-9824-3985EA01DD2B}" type="presOf" srcId="{1CE84540-CA3A-2E43-8D8C-2043FA48C8E1}" destId="{C6626269-55C3-C147-9DA3-7C834308686E}" srcOrd="0" destOrd="0"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307CE87D-A444-D94C-B85C-8BA148E73EE7}" type="presOf" srcId="{E2211288-23C5-7C49-9910-0631D9159844}" destId="{646FA060-238E-2844-8C3C-9B082EFC5865}" srcOrd="0" destOrd="0" presId="urn:microsoft.com/office/officeart/2008/layout/CircularPictureCallout"/>
    <dgm:cxn modelId="{42A9891F-490E-9D40-940F-0F275837F2BA}" type="presOf" srcId="{9F71258F-FC60-6140-A1D5-8B0435F02E85}" destId="{F9EF6568-7566-8B4E-BC71-5892D97D18DC}"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1572CA8-9E69-9947-B5C7-91FC5DC0D655}" type="presOf" srcId="{32ADB176-565B-4846-83CB-84F544BAA024}" destId="{D9EB1B0F-8C96-9343-9CD4-1F7F298BA8C8}"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74E4A630-14FA-3B41-BA12-B067EB48B48D}" type="presParOf" srcId="{CFA98EAE-98C1-5048-B722-D48E09C18E49}" destId="{0BCE321E-7AE8-134E-93AF-0972439F9866}" srcOrd="5" destOrd="0" presId="urn:microsoft.com/office/officeart/2008/layout/CircularPictureCallout"/>
    <dgm:cxn modelId="{62B58C0E-A34E-A04E-A9F2-BBDA7790D35D}" type="presParOf" srcId="{0BCE321E-7AE8-134E-93AF-0972439F9866}" destId="{F9EF6568-7566-8B4E-BC71-5892D97D18DC}" srcOrd="0" destOrd="0" presId="urn:microsoft.com/office/officeart/2008/layout/CircularPictureCallout"/>
    <dgm:cxn modelId="{B265FAC7-73DC-1644-B134-2FA422E87D14}" type="presParOf" srcId="{CFA98EAE-98C1-5048-B722-D48E09C18E49}" destId="{F1DB3FE6-C29E-5C46-9A99-C7C240EEBB71}" srcOrd="6" destOrd="0" presId="urn:microsoft.com/office/officeart/2008/layout/CircularPictureCallout"/>
    <dgm:cxn modelId="{890CDDA0-1967-3E4F-A9E6-DCA3F0990A4F}" type="presParOf" srcId="{CFA98EAE-98C1-5048-B722-D48E09C18E49}" destId="{FE77625F-B196-AD4D-A7F3-AC18EBA6DC5A}" srcOrd="7" destOrd="0" presId="urn:microsoft.com/office/officeart/2008/layout/CircularPictureCallout"/>
    <dgm:cxn modelId="{BE19D1DD-7FA9-4A4F-90F3-67830D23C598}" type="presParOf" srcId="{FE77625F-B196-AD4D-A7F3-AC18EBA6DC5A}" destId="{646FA060-238E-2844-8C3C-9B082EFC5865}" srcOrd="0" destOrd="0" presId="urn:microsoft.com/office/officeart/2008/layout/CircularPictureCallout"/>
    <dgm:cxn modelId="{21E2F6C8-1140-ED4A-BDF0-2BB7C0EE9578}" type="presParOf" srcId="{CFA98EAE-98C1-5048-B722-D48E09C18E49}" destId="{929416C2-ECA4-F444-8A70-F175E314AC49}" srcOrd="8" destOrd="0" presId="urn:microsoft.com/office/officeart/2008/layout/CircularPictureCallout"/>
    <dgm:cxn modelId="{9B249512-D745-9743-91AF-A14EA140FAE4}" type="presParOf" srcId="{929416C2-ECA4-F444-8A70-F175E314AC49}" destId="{C6626269-55C3-C147-9DA3-7C834308686E}" srcOrd="0" destOrd="0" presId="urn:microsoft.com/office/officeart/2008/layout/CircularPictureCallout"/>
    <dgm:cxn modelId="{87DFB619-F6E4-9042-BB6B-C00A9E69C369}" type="presParOf" srcId="{CFA98EAE-98C1-5048-B722-D48E09C18E49}" destId="{4EA64F31-FE2B-FE46-9AAA-FA1921DC6EC3}" srcOrd="9" destOrd="0" presId="urn:microsoft.com/office/officeart/2008/layout/CircularPictureCallout"/>
    <dgm:cxn modelId="{E49B1ABA-2237-BF45-8E30-185224B58CAC}" type="presParOf" srcId="{CFA98EAE-98C1-5048-B722-D48E09C18E49}" destId="{C6644B87-926C-4F4E-B86C-B142195160D9}" srcOrd="10" destOrd="0" presId="urn:microsoft.com/office/officeart/2008/layout/CircularPictureCallout"/>
    <dgm:cxn modelId="{3568F483-2780-104A-A366-49E942F56093}" type="presParOf" srcId="{C6644B87-926C-4F4E-B86C-B142195160D9}" destId="{908A4B56-FDFF-DD47-ADAD-BB5C817668A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048075"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048075"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048075"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75"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49849"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49849" y="4815299"/>
        <a:ext cx="3796296" cy="1358889"/>
      </dsp:txXfrm>
    </dsp:sp>
    <dsp:sp modelId="{286E283C-527A-344B-B6C3-7392F428269C}">
      <dsp:nvSpPr>
        <dsp:cNvPr id="0" name=""/>
        <dsp:cNvSpPr/>
      </dsp:nvSpPr>
      <dsp:spPr>
        <a:xfrm>
          <a:off x="7748835"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082859" y="672515"/>
          <a:ext cx="2109064"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Lipid Store Threshold</a:t>
          </a:r>
        </a:p>
        <a:p>
          <a:pPr marL="114300" lvl="1" indent="-114300" algn="l" defTabSz="577850">
            <a:lnSpc>
              <a:spcPct val="90000"/>
            </a:lnSpc>
            <a:spcBef>
              <a:spcPct val="0"/>
            </a:spcBef>
            <a:spcAft>
              <a:spcPct val="15000"/>
            </a:spcAft>
            <a:buChar char="•"/>
          </a:pPr>
          <a:r>
            <a:rPr lang="en-US" sz="1300" kern="1200" dirty="0"/>
            <a:t>Role of lipids in gating diapause length</a:t>
          </a:r>
        </a:p>
      </dsp:txBody>
      <dsp:txXfrm>
        <a:off x="10082859" y="672515"/>
        <a:ext cx="2109064" cy="1069610"/>
      </dsp:txXfrm>
    </dsp:sp>
    <dsp:sp modelId="{F9EF6568-7566-8B4E-BC71-5892D97D18DC}">
      <dsp:nvSpPr>
        <dsp:cNvPr id="0" name=""/>
        <dsp:cNvSpPr/>
      </dsp:nvSpPr>
      <dsp:spPr>
        <a:xfrm>
          <a:off x="7021247"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080341" y="2851542"/>
          <a:ext cx="2984769"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Deplete Lipid Stores</a:t>
          </a:r>
        </a:p>
        <a:p>
          <a:pPr marL="114300" lvl="1" indent="-114300" algn="l" defTabSz="577850">
            <a:lnSpc>
              <a:spcPct val="90000"/>
            </a:lnSpc>
            <a:spcBef>
              <a:spcPct val="0"/>
            </a:spcBef>
            <a:spcAft>
              <a:spcPct val="15000"/>
            </a:spcAft>
            <a:buChar char="•"/>
          </a:pPr>
          <a:r>
            <a:rPr lang="en-US" sz="1300" kern="1200" dirty="0"/>
            <a:t>Nutrition demands of diapause unmet</a:t>
          </a:r>
        </a:p>
      </dsp:txBody>
      <dsp:txXfrm>
        <a:off x="9080341" y="2851542"/>
        <a:ext cx="2984769" cy="678100"/>
      </dsp:txXfrm>
    </dsp:sp>
    <dsp:sp modelId="{C6626269-55C3-C147-9DA3-7C834308686E}">
      <dsp:nvSpPr>
        <dsp:cNvPr id="0" name=""/>
        <dsp:cNvSpPr/>
      </dsp:nvSpPr>
      <dsp:spPr>
        <a:xfrm>
          <a:off x="7370621"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9945427" y="4619629"/>
          <a:ext cx="210795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t" anchorCtr="0">
          <a:noAutofit/>
        </a:bodyPr>
        <a:lstStyle/>
        <a:p>
          <a:pPr lvl="0" algn="l" defTabSz="755650">
            <a:lnSpc>
              <a:spcPct val="90000"/>
            </a:lnSpc>
            <a:spcBef>
              <a:spcPct val="0"/>
            </a:spcBef>
            <a:spcAft>
              <a:spcPct val="35000"/>
            </a:spcAft>
          </a:pPr>
          <a:r>
            <a:rPr lang="en-US" sz="1700" kern="1200" dirty="0"/>
            <a:t>Thinning the Population</a:t>
          </a:r>
        </a:p>
        <a:p>
          <a:pPr marL="114300" lvl="1" indent="-114300" algn="l" defTabSz="577850">
            <a:lnSpc>
              <a:spcPct val="90000"/>
            </a:lnSpc>
            <a:spcBef>
              <a:spcPct val="0"/>
            </a:spcBef>
            <a:spcAft>
              <a:spcPct val="15000"/>
            </a:spcAft>
            <a:buChar char="•"/>
          </a:pPr>
          <a:r>
            <a:rPr lang="en-US" sz="1300" kern="1200" dirty="0"/>
            <a:t>Insect do not enter diapause  - OR - </a:t>
          </a:r>
        </a:p>
        <a:p>
          <a:pPr marL="114300" lvl="1" indent="-114300" algn="l" defTabSz="577850">
            <a:lnSpc>
              <a:spcPct val="90000"/>
            </a:lnSpc>
            <a:spcBef>
              <a:spcPct val="0"/>
            </a:spcBef>
            <a:spcAft>
              <a:spcPct val="15000"/>
            </a:spcAft>
            <a:buChar char="•"/>
          </a:pPr>
          <a:r>
            <a:rPr lang="en-US" sz="1300" kern="1200" dirty="0"/>
            <a:t>Insect exits diapause too soon</a:t>
          </a:r>
        </a:p>
        <a:p>
          <a:pPr marL="114300" lvl="1" indent="-114300" algn="l" defTabSz="577850">
            <a:lnSpc>
              <a:spcPct val="90000"/>
            </a:lnSpc>
            <a:spcBef>
              <a:spcPct val="0"/>
            </a:spcBef>
            <a:spcAft>
              <a:spcPct val="15000"/>
            </a:spcAft>
            <a:buChar char="•"/>
          </a:pPr>
          <a:endParaRPr lang="en-US" sz="1300" kern="1200" dirty="0"/>
        </a:p>
      </dsp:txBody>
      <dsp:txXfrm>
        <a:off x="9945427" y="4619629"/>
        <a:ext cx="2107959" cy="182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64F31-FE2B-FE46-9AAA-FA1921DC6EC3}">
      <dsp:nvSpPr>
        <dsp:cNvPr id="0" name=""/>
        <dsp:cNvSpPr/>
      </dsp:nvSpPr>
      <dsp:spPr>
        <a:xfrm>
          <a:off x="3389258" y="54745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B3FE6-C29E-5C46-9A99-C7C240EEBB71}">
      <dsp:nvSpPr>
        <dsp:cNvPr id="0" name=""/>
        <dsp:cNvSpPr/>
      </dsp:nvSpPr>
      <dsp:spPr>
        <a:xfrm>
          <a:off x="3389258" y="3340920"/>
          <a:ext cx="524256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3389258" y="1207320"/>
          <a:ext cx="612038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41258" y="292920"/>
          <a:ext cx="6096000" cy="6096000"/>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491032" y="4815299"/>
          <a:ext cx="3796296" cy="1358889"/>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491032" y="4815299"/>
        <a:ext cx="3796296" cy="1358889"/>
      </dsp:txXfrm>
    </dsp:sp>
    <dsp:sp modelId="{286E283C-527A-344B-B6C3-7392F428269C}">
      <dsp:nvSpPr>
        <dsp:cNvPr id="0" name=""/>
        <dsp:cNvSpPr/>
      </dsp:nvSpPr>
      <dsp:spPr>
        <a:xfrm>
          <a:off x="8090018" y="62116"/>
          <a:ext cx="2268004" cy="1941179"/>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424042" y="672515"/>
          <a:ext cx="674900" cy="1069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424042" y="672515"/>
        <a:ext cx="674900" cy="1069610"/>
      </dsp:txXfrm>
    </dsp:sp>
    <dsp:sp modelId="{F9EF6568-7566-8B4E-BC71-5892D97D18DC}">
      <dsp:nvSpPr>
        <dsp:cNvPr id="0" name=""/>
        <dsp:cNvSpPr/>
      </dsp:nvSpPr>
      <dsp:spPr>
        <a:xfrm>
          <a:off x="7362430" y="2437529"/>
          <a:ext cx="1828800" cy="1828800"/>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46FA060-238E-2844-8C3C-9B082EFC5865}">
      <dsp:nvSpPr>
        <dsp:cNvPr id="0" name=""/>
        <dsp:cNvSpPr/>
      </dsp:nvSpPr>
      <dsp:spPr>
        <a:xfrm>
          <a:off x="9522035" y="2851542"/>
          <a:ext cx="578864" cy="6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0" rIns="179070" bIns="0" numCol="1" spcCol="1270" anchor="ctr" anchorCtr="0">
          <a:noAutofit/>
        </a:bodyPr>
        <a:lstStyle/>
        <a:p>
          <a:pPr lvl="0" algn="l" defTabSz="2089150">
            <a:lnSpc>
              <a:spcPct val="90000"/>
            </a:lnSpc>
            <a:spcBef>
              <a:spcPct val="0"/>
            </a:spcBef>
            <a:spcAft>
              <a:spcPct val="35000"/>
            </a:spcAft>
          </a:pPr>
          <a:endParaRPr lang="en-US" sz="4700" kern="1200" dirty="0"/>
        </a:p>
      </dsp:txBody>
      <dsp:txXfrm>
        <a:off x="9522035" y="2851542"/>
        <a:ext cx="578864" cy="678100"/>
      </dsp:txXfrm>
    </dsp:sp>
    <dsp:sp modelId="{C6626269-55C3-C147-9DA3-7C834308686E}">
      <dsp:nvSpPr>
        <dsp:cNvPr id="0" name=""/>
        <dsp:cNvSpPr/>
      </dsp:nvSpPr>
      <dsp:spPr>
        <a:xfrm>
          <a:off x="7711804" y="4351344"/>
          <a:ext cx="2958961" cy="2293498"/>
        </a:xfrm>
        <a:prstGeom prst="ellipse">
          <a:avLst/>
        </a:prstGeom>
        <a:blipFill rotWithShape="1">
          <a:blip xmlns:r="http://schemas.openxmlformats.org/officeDocument/2006/relationships" r:embed="rId3"/>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08A4B56-FDFF-DD47-ADAD-BB5C817668AB}">
      <dsp:nvSpPr>
        <dsp:cNvPr id="0" name=""/>
        <dsp:cNvSpPr/>
      </dsp:nvSpPr>
      <dsp:spPr>
        <a:xfrm>
          <a:off x="10331026" y="4619629"/>
          <a:ext cx="1426699"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331026" y="4619629"/>
        <a:ext cx="1426699" cy="182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 xmlns:a16="http://schemas.microsoft.com/office/drawing/2014/main"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 xmlns:a16="http://schemas.microsoft.com/office/drawing/2014/main"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 xmlns:a16="http://schemas.microsoft.com/office/drawing/2014/main"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 xmlns:a16="http://schemas.microsoft.com/office/drawing/2014/main"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 xmlns:a16="http://schemas.microsoft.com/office/drawing/2014/main"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 xmlns:a16="http://schemas.microsoft.com/office/drawing/2014/main"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 xmlns:a16="http://schemas.microsoft.com/office/drawing/2014/main"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27.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masters I 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127</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146</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13</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57</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58</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105</a:t>
            </a:fld>
            <a:endParaRPr lang="en-US"/>
          </a:p>
        </p:txBody>
      </p:sp>
    </p:spTree>
    <p:extLst>
      <p:ext uri="{BB962C8B-B14F-4D97-AF65-F5344CB8AC3E}">
        <p14:creationId xmlns:p14="http://schemas.microsoft.com/office/powerpoint/2010/main" val="15012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10/8/18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10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 Id="rId3" Type="http://schemas.openxmlformats.org/officeDocument/2006/relationships/image" Target="../media/image109.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tiff"/></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tif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1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tif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7.png"/></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 Id="rId3" Type="http://schemas.openxmlformats.org/officeDocument/2006/relationships/chart" Target="../charts/chart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 Id="rId3" Type="http://schemas.openxmlformats.org/officeDocument/2006/relationships/chart" Target="../charts/char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0.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tif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7.jpe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1" Type="http://schemas.openxmlformats.org/officeDocument/2006/relationships/diagramColors" Target="../diagrams/colors13.xml"/><Relationship Id="rId12"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image" Target="../media/image132.png"/><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diagramData" Target="../diagrams/data13.xml"/><Relationship Id="rId9" Type="http://schemas.openxmlformats.org/officeDocument/2006/relationships/diagramLayout" Target="../diagrams/layout13.xml"/><Relationship Id="rId10" Type="http://schemas.openxmlformats.org/officeDocument/2006/relationships/diagramQuickStyle" Target="../diagrams/quickStyle13.xml"/></Relationships>
</file>

<file path=ppt/slides/_rels/slide133.xml.rels><?xml version="1.0" encoding="UTF-8" standalone="yes"?>
<Relationships xmlns="http://schemas.openxmlformats.org/package/2006/relationships"><Relationship Id="rId11" Type="http://schemas.openxmlformats.org/officeDocument/2006/relationships/diagramColors" Target="../diagrams/colors15.xml"/><Relationship Id="rId12"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4.xml"/><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133.tiff"/><Relationship Id="rId8" Type="http://schemas.openxmlformats.org/officeDocument/2006/relationships/diagramData" Target="../diagrams/data15.xml"/><Relationship Id="rId9" Type="http://schemas.openxmlformats.org/officeDocument/2006/relationships/diagramLayout" Target="../diagrams/layout15.xml"/><Relationship Id="rId10" Type="http://schemas.openxmlformats.org/officeDocument/2006/relationships/diagramQuickStyle" Target="../diagrams/quickStyle15.xml"/></Relationships>
</file>

<file path=ppt/slides/_rels/slide134.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diagramData" Target="../diagrams/data16.xml"/><Relationship Id="rId5" Type="http://schemas.openxmlformats.org/officeDocument/2006/relationships/diagramLayout" Target="../diagrams/layout16.xml"/><Relationship Id="rId6" Type="http://schemas.openxmlformats.org/officeDocument/2006/relationships/diagramQuickStyle" Target="../diagrams/quickStyle16.xml"/><Relationship Id="rId7" Type="http://schemas.openxmlformats.org/officeDocument/2006/relationships/diagramColors" Target="../diagrams/colors16.xml"/><Relationship Id="rId8"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136.xml.rels><?xml version="1.0" encoding="UTF-8" standalone="yes"?>
<Relationships xmlns="http://schemas.openxmlformats.org/package/2006/relationships"><Relationship Id="rId11" Type="http://schemas.openxmlformats.org/officeDocument/2006/relationships/diagramColors" Target="../diagrams/colors19.xml"/><Relationship Id="rId12" Type="http://schemas.microsoft.com/office/2007/relationships/diagramDrawing" Target="../diagrams/drawing19.xml"/><Relationship Id="rId1" Type="http://schemas.openxmlformats.org/officeDocument/2006/relationships/slideLayout" Target="../slideLayouts/slideLayout2.xml"/><Relationship Id="rId2" Type="http://schemas.openxmlformats.org/officeDocument/2006/relationships/diagramData" Target="../diagrams/data18.xml"/><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137.png"/><Relationship Id="rId8" Type="http://schemas.openxmlformats.org/officeDocument/2006/relationships/diagramData" Target="../diagrams/data19.xml"/><Relationship Id="rId9" Type="http://schemas.openxmlformats.org/officeDocument/2006/relationships/diagramLayout" Target="../diagrams/layout19.xml"/><Relationship Id="rId10" Type="http://schemas.openxmlformats.org/officeDocument/2006/relationships/diagramQuickStyle" Target="../diagrams/quickStyle19.xml"/></Relationships>
</file>

<file path=ppt/slides/_rels/slide137.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3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diagramData" Target="../diagrams/data2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142.png"/><Relationship Id="rId10" Type="http://schemas.openxmlformats.org/officeDocument/2006/relationships/image" Target="../media/image13.emf"/><Relationship Id="rId11" Type="http://schemas.openxmlformats.org/officeDocument/2006/relationships/diagramData" Target="../diagrams/data22.xml"/><Relationship Id="rId12" Type="http://schemas.openxmlformats.org/officeDocument/2006/relationships/diagramLayout" Target="../diagrams/layout22.xml"/><Relationship Id="rId13" Type="http://schemas.openxmlformats.org/officeDocument/2006/relationships/diagramQuickStyle" Target="../diagrams/quickStyle22.xml"/><Relationship Id="rId14" Type="http://schemas.openxmlformats.org/officeDocument/2006/relationships/diagramColors" Target="../diagrams/colors22.xml"/><Relationship Id="rId15" Type="http://schemas.microsoft.com/office/2007/relationships/diagramDrawing" Target="../diagrams/drawing22.xml"/><Relationship Id="rId16" Type="http://schemas.openxmlformats.org/officeDocument/2006/relationships/image" Target="../media/image14.png"/><Relationship Id="rId17" Type="http://schemas.openxmlformats.org/officeDocument/2006/relationships/image" Target="../media/image140.png"/><Relationship Id="rId18" Type="http://schemas.microsoft.com/office/2007/relationships/hdphoto" Target="../media/hdphoto6.wdp"/><Relationship Id="rId19" Type="http://schemas.openxmlformats.org/officeDocument/2006/relationships/image" Target="../media/image141.png"/><Relationship Id="rId1" Type="http://schemas.openxmlformats.org/officeDocument/2006/relationships/slideLayout" Target="../slideLayouts/slideLayout2.xml"/><Relationship Id="rId2" Type="http://schemas.openxmlformats.org/officeDocument/2006/relationships/diagramData" Target="../diagrams/data21.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10.emf"/><Relationship Id="rId8" Type="http://schemas.openxmlformats.org/officeDocument/2006/relationships/image" Target="../media/image11.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jpeg"/></Relationships>
</file>

<file path=ppt/slides/_rels/slide146.xml.rels><?xml version="1.0" encoding="UTF-8" standalone="yes"?>
<Relationships xmlns="http://schemas.openxmlformats.org/package/2006/relationships"><Relationship Id="rId3" Type="http://schemas.openxmlformats.org/officeDocument/2006/relationships/image" Target="../media/image144.jpeg"/><Relationship Id="rId4" Type="http://schemas.openxmlformats.org/officeDocument/2006/relationships/image" Target="../media/image145.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46.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9.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52.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48.png"/><Relationship Id="rId5" Type="http://schemas.microsoft.com/office/2007/relationships/hdphoto" Target="../media/hdphoto8.wdp"/><Relationship Id="rId6" Type="http://schemas.openxmlformats.org/officeDocument/2006/relationships/image" Target="../media/image149.png"/><Relationship Id="rId7" Type="http://schemas.microsoft.com/office/2007/relationships/hdphoto" Target="../media/hdphoto9.wdp"/><Relationship Id="rId8" Type="http://schemas.openxmlformats.org/officeDocument/2006/relationships/image" Target="../media/image150.png"/><Relationship Id="rId9" Type="http://schemas.microsoft.com/office/2007/relationships/hdphoto" Target="../media/hdphoto10.wdp"/><Relationship Id="rId10" Type="http://schemas.openxmlformats.org/officeDocument/2006/relationships/image" Target="../media/image151.jpeg"/><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1.jpeg"/></Relationships>
</file>

<file path=ppt/slides/_rels/slide154.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32.tiff"/><Relationship Id="rId6" Type="http://schemas.openxmlformats.org/officeDocument/2006/relationships/image" Target="../media/image13.emf"/><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3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tiff"/><Relationship Id="rId3" Type="http://schemas.openxmlformats.org/officeDocument/2006/relationships/image" Target="../media/image3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tiff"/><Relationship Id="rId3" Type="http://schemas.openxmlformats.org/officeDocument/2006/relationships/image" Target="../media/image4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 Id="rId3" Type="http://schemas.microsoft.com/office/2007/relationships/hdphoto" Target="../media/hdphoto4.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74.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6.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74.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png"/><Relationship Id="rId8" Type="http://schemas.openxmlformats.org/officeDocument/2006/relationships/image" Target="../media/image18.png"/><Relationship Id="rId9" Type="http://schemas.openxmlformats.org/officeDocument/2006/relationships/image" Target="../media/image74.tiff"/><Relationship Id="rId10" Type="http://schemas.openxmlformats.org/officeDocument/2006/relationships/image" Target="../media/image1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png"/><Relationship Id="rId7" Type="http://schemas.microsoft.com/office/2007/relationships/hdphoto" Target="../media/hdphoto1.wdp"/><Relationship Id="rId8" Type="http://schemas.openxmlformats.org/officeDocument/2006/relationships/image" Target="../media/image13.emf"/><Relationship Id="rId9"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tiff"/><Relationship Id="rId3" Type="http://schemas.openxmlformats.org/officeDocument/2006/relationships/image" Target="../media/image87.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 Id="rId3" Type="http://schemas.openxmlformats.org/officeDocument/2006/relationships/image" Target="../media/image10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smtClean="0">
                <a:solidFill>
                  <a:schemeClr val="tx1"/>
                </a:solidFill>
              </a:rPr>
              <a:t>Goals:</a:t>
            </a:r>
            <a:r>
              <a:rPr lang="en-US" sz="4800" b="1" dirty="0" smtClean="0">
                <a:solidFill>
                  <a:schemeClr val="tx1"/>
                </a:solidFill>
              </a:rPr>
              <a:t> </a:t>
            </a:r>
            <a:endParaRPr lang="en-US" sz="4800" b="1" dirty="0">
              <a:solidFill>
                <a:schemeClr val="tx1"/>
              </a:solidFill>
            </a:endParaRPr>
          </a:p>
          <a:p>
            <a:pPr marL="1766888" lvl="1" indent="-742950">
              <a:buFont typeface="+mj-lt"/>
              <a:buAutoNum type="arabicPeriod"/>
              <a:tabLst>
                <a:tab pos="11366500" algn="l"/>
              </a:tabLst>
            </a:pPr>
            <a:r>
              <a:rPr lang="en-US" sz="3600" dirty="0" smtClean="0">
                <a:solidFill>
                  <a:schemeClr val="tx1"/>
                </a:solidFill>
                <a:latin typeface="Calibri" charset="0"/>
              </a:rPr>
              <a:t>Understand </a:t>
            </a:r>
            <a:r>
              <a:rPr lang="en-US" sz="3600" dirty="0">
                <a:solidFill>
                  <a:schemeClr val="tx1"/>
                </a:solidFill>
                <a:latin typeface="Calibri" charset="0"/>
              </a:rPr>
              <a:t>the relationship between nutrition storage, and diapause genotype?</a:t>
            </a:r>
          </a:p>
          <a:p>
            <a:pPr marL="1666875" lvl="1" indent="-746125">
              <a:buFont typeface="+mj-lt"/>
              <a:buAutoNum type="arabicPeriod"/>
              <a:tabLst>
                <a:tab pos="11303000" algn="l"/>
                <a:tab pos="11366500" algn="l"/>
                <a:tab pos="11588750" algn="l"/>
              </a:tabLst>
            </a:pPr>
            <a:r>
              <a:rPr lang="en-US" sz="3600" dirty="0">
                <a:solidFill>
                  <a:schemeClr val="tx1"/>
                </a:solidFill>
                <a:latin typeface="Calibri" charset="0"/>
              </a:rPr>
              <a:t>How can we use these relationships to better target these pests.</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 xmlns:a16="http://schemas.microsoft.com/office/drawing/2014/main"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 xmlns:a16="http://schemas.microsoft.com/office/drawing/2014/main"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 xmlns:a16="http://schemas.microsoft.com/office/drawing/2014/main"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 xmlns:a16="http://schemas.microsoft.com/office/drawing/2014/main"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 xmlns:a16="http://schemas.microsoft.com/office/drawing/2014/main"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 xmlns:a16="http://schemas.microsoft.com/office/drawing/2014/main"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 xmlns:a16="http://schemas.microsoft.com/office/drawing/2014/main"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 xmlns:a16="http://schemas.microsoft.com/office/drawing/2014/main"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 xmlns:a16="http://schemas.microsoft.com/office/drawing/2014/main"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 xmlns:a16="http://schemas.microsoft.com/office/drawing/2014/main"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 xmlns:a16="http://schemas.microsoft.com/office/drawing/2014/main"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 xmlns:a16="http://schemas.microsoft.com/office/drawing/2014/main"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 xmlns:a16="http://schemas.microsoft.com/office/drawing/2014/main"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 xmlns:a16="http://schemas.microsoft.com/office/drawing/2014/main"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 xmlns:a16="http://schemas.microsoft.com/office/drawing/2014/main"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 xmlns:a16="http://schemas.microsoft.com/office/drawing/2014/main"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27" name="TextBox 26">
            <a:extLst>
              <a:ext uri="{FF2B5EF4-FFF2-40B4-BE49-F238E27FC236}">
                <a16:creationId xmlns="" xmlns:a16="http://schemas.microsoft.com/office/drawing/2014/main"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 xmlns:a16="http://schemas.microsoft.com/office/drawing/2014/main"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 xmlns:a16="http://schemas.microsoft.com/office/drawing/2014/main"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 xmlns:a16="http://schemas.microsoft.com/office/drawing/2014/main"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 xmlns:a16="http://schemas.microsoft.com/office/drawing/2014/main"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 xmlns:a16="http://schemas.microsoft.com/office/drawing/2014/main"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 xmlns:a16="http://schemas.microsoft.com/office/drawing/2014/main"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 xmlns:a16="http://schemas.microsoft.com/office/drawing/2014/main"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 xmlns:a16="http://schemas.microsoft.com/office/drawing/2014/main"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 xmlns:a16="http://schemas.microsoft.com/office/drawing/2014/main"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 xmlns:a16="http://schemas.microsoft.com/office/drawing/2014/main"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 xmlns:a16="http://schemas.microsoft.com/office/drawing/2014/main"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 xmlns:a16="http://schemas.microsoft.com/office/drawing/2014/main"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 xmlns:a16="http://schemas.microsoft.com/office/drawing/2014/main"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 xmlns:a16="http://schemas.microsoft.com/office/drawing/2014/main"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 xmlns:a16="http://schemas.microsoft.com/office/drawing/2014/main"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 xmlns:a16="http://schemas.microsoft.com/office/drawing/2014/main"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 xmlns:a16="http://schemas.microsoft.com/office/drawing/2014/main"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 xmlns:a16="http://schemas.microsoft.com/office/drawing/2014/main"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 xmlns:a16="http://schemas.microsoft.com/office/drawing/2014/main"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 xmlns:a16="http://schemas.microsoft.com/office/drawing/2014/main"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 xmlns:a16="http://schemas.microsoft.com/office/drawing/2014/main"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 xmlns:a16="http://schemas.microsoft.com/office/drawing/2014/main"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 xmlns:a16="http://schemas.microsoft.com/office/drawing/2014/main"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 xmlns:a16="http://schemas.microsoft.com/office/drawing/2014/main"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13" name="TextBox 12">
            <a:extLst>
              <a:ext uri="{FF2B5EF4-FFF2-40B4-BE49-F238E27FC236}">
                <a16:creationId xmlns="" xmlns:a16="http://schemas.microsoft.com/office/drawing/2014/main"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 xmlns:a16="http://schemas.microsoft.com/office/drawing/2014/main"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 xmlns:a16="http://schemas.microsoft.com/office/drawing/2014/main"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 xmlns:a16="http://schemas.microsoft.com/office/drawing/2014/main"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 xmlns:a16="http://schemas.microsoft.com/office/drawing/2014/main"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 xmlns:a16="http://schemas.microsoft.com/office/drawing/2014/main"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 xmlns:a16="http://schemas.microsoft.com/office/drawing/2014/main"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Nutrition stores at </a:t>
            </a:r>
            <a:r>
              <a:rPr lang="en-US" smtClean="0">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 xmlns:a16="http://schemas.microsoft.com/office/drawing/2014/main"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 xmlns:a16="http://schemas.microsoft.com/office/drawing/2014/main"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 xmlns:a16="http://schemas.microsoft.com/office/drawing/2014/main"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 xmlns:a16="http://schemas.microsoft.com/office/drawing/2014/main"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 xmlns:a16="http://schemas.microsoft.com/office/drawing/2014/main"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 xmlns:a16="http://schemas.microsoft.com/office/drawing/2014/main"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 xmlns:a16="http://schemas.microsoft.com/office/drawing/2014/main"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 xmlns:a16="http://schemas.microsoft.com/office/drawing/2014/main"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 xmlns:a16="http://schemas.microsoft.com/office/drawing/2014/main"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 xmlns:a16="http://schemas.microsoft.com/office/drawing/2014/main"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t>
            </a:r>
          </a:p>
        </p:txBody>
      </p:sp>
      <p:sp>
        <p:nvSpPr>
          <p:cNvPr id="3" name="Content Placeholder 2"/>
          <p:cNvSpPr>
            <a:spLocks noGrp="1"/>
          </p:cNvSpPr>
          <p:nvPr>
            <p:ph idx="1"/>
          </p:nvPr>
        </p:nvSpPr>
        <p:spPr/>
        <p:txBody>
          <a:bodyPr/>
          <a:lstStyle/>
          <a:p>
            <a:r>
              <a:rPr lang="en-US" dirty="0" smtClean="0"/>
              <a:t>How can we diagnose diapause?</a:t>
            </a:r>
            <a:endParaRPr lang="en-US" dirty="0"/>
          </a:p>
          <a:p>
            <a:r>
              <a:rPr lang="en-US" dirty="0"/>
              <a:t>Are longer diapausing ECB fatter?</a:t>
            </a:r>
          </a:p>
          <a:p>
            <a:r>
              <a:rPr lang="en-US" dirty="0"/>
              <a:t>First: How can we diagnose the onset of diapause in ECB?</a:t>
            </a:r>
          </a:p>
          <a:p>
            <a:endParaRPr lang="en-US" dirty="0"/>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 xmlns:a16="http://schemas.microsoft.com/office/drawing/2014/main"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 xmlns:a16="http://schemas.microsoft.com/office/drawing/2014/main"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 xmlns:a16="http://schemas.microsoft.com/office/drawing/2014/main"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 xmlns:a16="http://schemas.microsoft.com/office/drawing/2014/main"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 xmlns:a16="http://schemas.microsoft.com/office/drawing/2014/main"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 xmlns:a16="http://schemas.microsoft.com/office/drawing/2014/main"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 xmlns:a16="http://schemas.microsoft.com/office/drawing/2014/main"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solidFill>
                  <a:schemeClr val="bg1">
                    <a:lumMod val="75000"/>
                  </a:schemeClr>
                </a:solidFill>
              </a:rPr>
              <a:t>Suppressed metabolism </a:t>
            </a:r>
          </a:p>
          <a:p>
            <a:pPr marL="1200150" lvl="1" indent="-742950">
              <a:lnSpc>
                <a:spcPct val="110000"/>
              </a:lnSpc>
              <a:spcAft>
                <a:spcPts val="500"/>
              </a:spcAft>
              <a:buFont typeface="+mj-lt"/>
              <a:buAutoNum type="arabicPeriod"/>
            </a:pPr>
            <a:r>
              <a:rPr lang="en-US" sz="4400" b="1" dirty="0"/>
              <a:t>Feeding is </a:t>
            </a:r>
            <a:r>
              <a:rPr lang="en-US" sz="4400" b="1" dirty="0" smtClean="0"/>
              <a:t>terminated</a:t>
            </a:r>
            <a:endParaRPr lang="en-US" sz="4400" b="1" dirty="0"/>
          </a:p>
        </p:txBody>
      </p:sp>
      <p:pic>
        <p:nvPicPr>
          <p:cNvPr id="2" name="Picture 1"/>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grpSp>
        <p:nvGrpSpPr>
          <p:cNvPr id="3" name="Group 2"/>
          <p:cNvGrpSpPr/>
          <p:nvPr/>
        </p:nvGrpSpPr>
        <p:grpSpPr>
          <a:xfrm>
            <a:off x="9533160" y="221434"/>
            <a:ext cx="2658840" cy="2851116"/>
            <a:chOff x="8889356" y="2290088"/>
            <a:chExt cx="2658840" cy="2851116"/>
          </a:xfrm>
        </p:grpSpPr>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8889356" y="2540460"/>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206390" y="2290088"/>
              <a:ext cx="1341806" cy="919388"/>
            </a:xfrm>
            <a:prstGeom prst="rect">
              <a:avLst/>
            </a:prstGeom>
          </p:spPr>
        </p:pic>
      </p:grpSp>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t>1.</a:t>
            </a:r>
            <a:endParaRPr lang="en-US" sz="3200" b="1" dirty="0"/>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solidFill>
                  <a:schemeClr val="bg1">
                    <a:lumMod val="75000"/>
                  </a:schemeClr>
                </a:solidFill>
              </a:rPr>
              <a:t>2.</a:t>
            </a:r>
            <a:endParaRPr lang="en-US" sz="3200" b="1" dirty="0">
              <a:solidFill>
                <a:schemeClr val="bg1">
                  <a:lumMod val="75000"/>
                </a:schemeClr>
              </a:solidFill>
            </a:endParaRP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solidFill>
                  <a:schemeClr val="bg1">
                    <a:lumMod val="75000"/>
                  </a:schemeClr>
                </a:solidFill>
              </a:rPr>
              <a:t>3.</a:t>
            </a:r>
            <a:endParaRPr lang="en-US" sz="3200" b="1" dirty="0">
              <a:solidFill>
                <a:schemeClr val="bg1">
                  <a:lumMod val="75000"/>
                </a:schemeClr>
              </a:solidFill>
            </a:endParaRP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 xmlns:a16="http://schemas.microsoft.com/office/drawing/2014/main"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 xmlns:a16="http://schemas.microsoft.com/office/drawing/2014/main"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 xmlns:a16="http://schemas.microsoft.com/office/drawing/2014/main"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does diapause onset look like?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1997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does programming last?</a:t>
            </a:r>
            <a:endParaRPr lang="en-US" dirty="0"/>
          </a:p>
        </p:txBody>
      </p:sp>
      <p:grpSp>
        <p:nvGrpSpPr>
          <p:cNvPr id="12" name="Group 11"/>
          <p:cNvGrpSpPr/>
          <p:nvPr/>
        </p:nvGrpSpPr>
        <p:grpSpPr>
          <a:xfrm>
            <a:off x="273935" y="2731625"/>
            <a:ext cx="3389835" cy="3813857"/>
            <a:chOff x="89002" y="1250266"/>
            <a:chExt cx="4940579" cy="5607734"/>
          </a:xfrm>
        </p:grpSpPr>
        <p:pic>
          <p:nvPicPr>
            <p:cNvPr id="4" name="Content Placeholder 7" descr="A picture containing indoor, wall, white, sitting&#10;&#10;Description generated with very high confidence">
              <a:extLst>
                <a:ext uri="{FF2B5EF4-FFF2-40B4-BE49-F238E27FC236}">
                  <a16:creationId xmlns="" xmlns:a16="http://schemas.microsoft.com/office/drawing/2014/main"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2" y="1250266"/>
              <a:ext cx="4940579" cy="5607734"/>
            </a:xfrm>
            <a:prstGeom prst="rect">
              <a:avLst/>
            </a:prstGeom>
          </p:spPr>
        </p:pic>
        <p:pic>
          <p:nvPicPr>
            <p:cNvPr id="5" name="Picture 23" descr="A close up of a logo&#10;&#10;Description generated with high confidence">
              <a:extLst>
                <a:ext uri="{FF2B5EF4-FFF2-40B4-BE49-F238E27FC236}">
                  <a16:creationId xmlns="" xmlns:a16="http://schemas.microsoft.com/office/drawing/2014/main" id="{2B60D3F8-D7FD-4CD0-85FA-956923346E07}"/>
                </a:ext>
              </a:extLst>
            </p:cNvPr>
            <p:cNvPicPr>
              <a:picLocks noChangeAspect="1"/>
            </p:cNvPicPr>
            <p:nvPr/>
          </p:nvPicPr>
          <p:blipFill>
            <a:blip r:embed="rId3"/>
            <a:stretch>
              <a:fillRect/>
            </a:stretch>
          </p:blipFill>
          <p:spPr>
            <a:xfrm>
              <a:off x="2967883" y="2699095"/>
              <a:ext cx="1732190" cy="1049109"/>
            </a:xfrm>
            <a:prstGeom prst="rect">
              <a:avLst/>
            </a:prstGeom>
          </p:spPr>
        </p:pic>
        <p:sp>
          <p:nvSpPr>
            <p:cNvPr id="6" name="TextBox 5">
              <a:extLst>
                <a:ext uri="{FF2B5EF4-FFF2-40B4-BE49-F238E27FC236}">
                  <a16:creationId xmlns="" xmlns:a16="http://schemas.microsoft.com/office/drawing/2014/main" id="{3CAEBCC9-E619-4381-BA56-9C6D47B43C6C}"/>
                </a:ext>
              </a:extLst>
            </p:cNvPr>
            <p:cNvSpPr txBox="1"/>
            <p:nvPr/>
          </p:nvSpPr>
          <p:spPr>
            <a:xfrm>
              <a:off x="2640931" y="4760573"/>
              <a:ext cx="2371273" cy="8598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sp>
          <p:nvSpPr>
            <p:cNvPr id="7" name="Rectangle 6">
              <a:extLst>
                <a:ext uri="{FF2B5EF4-FFF2-40B4-BE49-F238E27FC236}">
                  <a16:creationId xmlns="" xmlns:a16="http://schemas.microsoft.com/office/drawing/2014/main" id="{5E4A3312-F30B-4F76-82AA-8AFD06DDC6B2}"/>
                </a:ext>
              </a:extLst>
            </p:cNvPr>
            <p:cNvSpPr/>
            <p:nvPr/>
          </p:nvSpPr>
          <p:spPr>
            <a:xfrm>
              <a:off x="461972" y="1375114"/>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solidFill>
                    <a:schemeClr val="bg1"/>
                  </a:solidFill>
                  <a:cs typeface="Calibri"/>
                </a:rPr>
                <a:t>Diapause</a:t>
              </a:r>
            </a:p>
          </p:txBody>
        </p:sp>
        <p:pic>
          <p:nvPicPr>
            <p:cNvPr id="8" name="Picture 7" descr="A picture containing animal, invertebrate, mollusk, person&#10;&#10;Description generated with very high confidence">
              <a:extLst>
                <a:ext uri="{FF2B5EF4-FFF2-40B4-BE49-F238E27FC236}">
                  <a16:creationId xmlns="" xmlns:a16="http://schemas.microsoft.com/office/drawing/2014/main" id="{B7807404-130B-4148-98AC-8DF7F938B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8" y="4579741"/>
              <a:ext cx="2255907" cy="1628557"/>
            </a:xfrm>
            <a:prstGeom prst="rect">
              <a:avLst/>
            </a:prstGeom>
          </p:spPr>
        </p:pic>
        <p:pic>
          <p:nvPicPr>
            <p:cNvPr id="9" name="Picture 8" descr="A picture containing animal, invertebrate, mollusk, person&#10;&#10;Description generated with very high confidence">
              <a:extLst>
                <a:ext uri="{FF2B5EF4-FFF2-40B4-BE49-F238E27FC236}">
                  <a16:creationId xmlns="" xmlns:a16="http://schemas.microsoft.com/office/drawing/2014/main" id="{1127B953-603B-4A38-B8EF-E65BFB6BB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9" y="2792670"/>
              <a:ext cx="2255907" cy="1628557"/>
            </a:xfrm>
            <a:prstGeom prst="rect">
              <a:avLst/>
            </a:prstGeom>
          </p:spPr>
        </p:pic>
        <p:sp>
          <p:nvSpPr>
            <p:cNvPr id="10" name="TextBox 9">
              <a:extLst>
                <a:ext uri="{FF2B5EF4-FFF2-40B4-BE49-F238E27FC236}">
                  <a16:creationId xmlns="" xmlns:a16="http://schemas.microsoft.com/office/drawing/2014/main" id="{B91557B3-B3CB-4616-83F3-B5CD0C3DF51B}"/>
                </a:ext>
              </a:extLst>
            </p:cNvPr>
            <p:cNvSpPr txBox="1"/>
            <p:nvPr/>
          </p:nvSpPr>
          <p:spPr>
            <a:xfrm>
              <a:off x="708718" y="3902337"/>
              <a:ext cx="1618344" cy="859828"/>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a:t>
              </a:r>
              <a:r>
                <a:rPr lang="en-US" sz="1600" b="1" dirty="0" smtClean="0">
                  <a:solidFill>
                    <a:schemeClr val="bg1"/>
                  </a:solidFill>
                </a:rPr>
                <a:t>Genotype</a:t>
              </a:r>
              <a:endParaRPr lang="en-US" sz="1600" b="1" dirty="0">
                <a:solidFill>
                  <a:schemeClr val="bg1"/>
                </a:solidFill>
              </a:endParaRPr>
            </a:p>
          </p:txBody>
        </p:sp>
        <p:sp>
          <p:nvSpPr>
            <p:cNvPr id="11" name="TextBox 10">
              <a:extLst>
                <a:ext uri="{FF2B5EF4-FFF2-40B4-BE49-F238E27FC236}">
                  <a16:creationId xmlns="" xmlns:a16="http://schemas.microsoft.com/office/drawing/2014/main" id="{ADC601D8-944F-4810-9ECB-08716EF07EE1}"/>
                </a:ext>
              </a:extLst>
            </p:cNvPr>
            <p:cNvSpPr txBox="1"/>
            <p:nvPr/>
          </p:nvSpPr>
          <p:spPr>
            <a:xfrm>
              <a:off x="708716" y="5716620"/>
              <a:ext cx="1618344" cy="859828"/>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a:t>
              </a:r>
              <a:r>
                <a:rPr lang="en-US" sz="1600" b="1" dirty="0" smtClean="0">
                  <a:solidFill>
                    <a:schemeClr val="bg1"/>
                  </a:solidFill>
                </a:rPr>
                <a:t>Genotype</a:t>
              </a:r>
              <a:endParaRPr lang="en-US" sz="1600" b="1" dirty="0">
                <a:solidFill>
                  <a:schemeClr val="bg1"/>
                </a:solidFill>
              </a:endParaRPr>
            </a:p>
          </p:txBody>
        </p:sp>
      </p:gr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Regular Visual Observation</a:t>
            </a:r>
            <a:endParaRPr lang="en-US" sz="2400" dirty="0"/>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Diapause</a:t>
              </a:r>
              <a:endParaRPr lang="en-US" sz="2400" dirty="0"/>
            </a:p>
          </p:txBody>
        </p:sp>
      </p:grpSp>
      <p:pic>
        <p:nvPicPr>
          <p:cNvPr id="21" name="Picture 20"/>
          <p:cNvPicPr>
            <a:picLocks noChangeAspect="1"/>
          </p:cNvPicPr>
          <p:nvPr/>
        </p:nvPicPr>
        <p:blipFill>
          <a:blip r:embed="rId5"/>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Not in Diapause</a:t>
              </a:r>
              <a:endParaRPr lang="en-US" sz="2400" dirty="0"/>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4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Mortality Rate: </a:t>
            </a:r>
            <a:br>
              <a:rPr lang="en-US" dirty="0" smtClean="0"/>
            </a:br>
            <a:r>
              <a:rPr lang="en-US" dirty="0" smtClean="0"/>
              <a:t>Short Genotype vs. Long Genotype</a:t>
            </a:r>
            <a:endParaRPr lang="en-US" dirty="0"/>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extLst>
              <p:ext uri="{D42A27DB-BD31-4B8C-83A1-F6EECF244321}">
                <p14:modId xmlns:p14="http://schemas.microsoft.com/office/powerpoint/2010/main" val="846018964"/>
              </p:ext>
            </p:extLst>
          </p:nvPr>
        </p:nvGraphicFramePr>
        <p:xfrm>
          <a:off x="0" y="1600200"/>
          <a:ext cx="12191999" cy="4700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917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p:cNvGraphicFramePr>
          <p:nvPr>
            <p:extLst>
              <p:ext uri="{D42A27DB-BD31-4B8C-83A1-F6EECF244321}">
                <p14:modId xmlns:p14="http://schemas.microsoft.com/office/powerpoint/2010/main" val="1962601598"/>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609600" y="274638"/>
            <a:ext cx="10972800" cy="1143000"/>
          </a:xfrm>
        </p:spPr>
        <p:txBody>
          <a:bodyPr>
            <a:normAutofit fontScale="90000"/>
          </a:bodyPr>
          <a:lstStyle/>
          <a:p>
            <a:r>
              <a:rPr lang="en-US" dirty="0" smtClean="0"/>
              <a:t>Diapause Programming: </a:t>
            </a:r>
            <a:r>
              <a:rPr lang="en-US" dirty="0"/>
              <a:t/>
            </a:r>
            <a:br>
              <a:rPr lang="en-US" dirty="0"/>
            </a:br>
            <a:r>
              <a:rPr lang="en-US" dirty="0"/>
              <a:t>Short Genotype vs. Long Genotype</a:t>
            </a:r>
          </a:p>
        </p:txBody>
      </p:sp>
    </p:spTree>
    <p:extLst>
      <p:ext uri="{BB962C8B-B14F-4D97-AF65-F5344CB8AC3E}">
        <p14:creationId xmlns:p14="http://schemas.microsoft.com/office/powerpoint/2010/main" val="696117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 xmlns:a16="http://schemas.microsoft.com/office/drawing/2014/main"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580" y="-10"/>
            <a:ext cx="3089400" cy="2128400"/>
          </a:xfrm>
          <a:prstGeom prst="rect">
            <a:avLst/>
          </a:prstGeom>
        </p:spPr>
      </p:pic>
      <p:pic>
        <p:nvPicPr>
          <p:cNvPr id="6" name="Picture 5">
            <a:extLst>
              <a:ext uri="{FF2B5EF4-FFF2-40B4-BE49-F238E27FC236}">
                <a16:creationId xmlns="" xmlns:a16="http://schemas.microsoft.com/office/drawing/2014/main"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979" y="2123993"/>
            <a:ext cx="3762300" cy="1205775"/>
          </a:xfrm>
          <a:prstGeom prst="rect">
            <a:avLst/>
          </a:prstGeom>
        </p:spPr>
      </p:pic>
      <p:sp>
        <p:nvSpPr>
          <p:cNvPr id="7" name="TextBox 6">
            <a:extLst>
              <a:ext uri="{FF2B5EF4-FFF2-40B4-BE49-F238E27FC236}">
                <a16:creationId xmlns="" xmlns:a16="http://schemas.microsoft.com/office/drawing/2014/main"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 xmlns:a16="http://schemas.microsoft.com/office/drawing/2014/main" id="{4387E65F-C676-4C68-BE73-12A020E89F13}"/>
              </a:ext>
            </a:extLst>
          </p:cNvPr>
          <p:cNvGraphicFramePr>
            <a:graphicFrameLocks noGrp="1"/>
          </p:cNvGraphicFramePr>
          <p:nvPr>
            <p:extLst/>
          </p:nvPr>
        </p:nvGraphicFramePr>
        <p:xfrm>
          <a:off x="1205978" y="3941990"/>
          <a:ext cx="4765330" cy="2377440"/>
        </p:xfrm>
        <a:graphic>
          <a:graphicData uri="http://schemas.openxmlformats.org/drawingml/2006/table">
            <a:tbl>
              <a:tblPr firstRow="1" bandRow="1">
                <a:tableStyleId>{2D5ABB26-0587-4C30-8999-92F81FD0307C}</a:tableStyleId>
              </a:tblPr>
              <a:tblGrid>
                <a:gridCol w="2382665">
                  <a:extLst>
                    <a:ext uri="{9D8B030D-6E8A-4147-A177-3AD203B41FA5}">
                      <a16:colId xmlns="" xmlns:a16="http://schemas.microsoft.com/office/drawing/2014/main" val="1718581615"/>
                    </a:ext>
                  </a:extLst>
                </a:gridCol>
                <a:gridCol w="2382665">
                  <a:extLst>
                    <a:ext uri="{9D8B030D-6E8A-4147-A177-3AD203B41FA5}">
                      <a16:colId xmlns="" xmlns:a16="http://schemas.microsoft.com/office/drawing/2014/main" val="2478008000"/>
                    </a:ext>
                  </a:extLst>
                </a:gridCol>
              </a:tblGrid>
              <a:tr h="359999">
                <a:tc gridSpan="2">
                  <a:txBody>
                    <a:bodyPr/>
                    <a:lstStyle/>
                    <a:p>
                      <a:pPr lvl="0" algn="ctr">
                        <a:buNone/>
                      </a:pPr>
                      <a:r>
                        <a:rPr lang="en-US" sz="1800" u="sng" strike="noStrike" noProof="0" dirty="0">
                          <a:solidFill>
                            <a:srgbClr val="FFFFFF"/>
                          </a:solidFill>
                        </a:rPr>
                        <a:t>Acknowledgements</a:t>
                      </a:r>
                      <a:endParaRPr lang="en-US" sz="18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 xmlns:a16="http://schemas.microsoft.com/office/drawing/2014/main" val="3949197194"/>
                  </a:ext>
                </a:extLst>
              </a:tr>
              <a:tr h="1710000">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Advisors</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Hahn, Dan </a:t>
                      </a:r>
                      <a:endParaRPr lang="en-US" dirty="0"/>
                    </a:p>
                    <a:p>
                      <a:pPr marL="0" marR="0" lvl="0" indent="0" algn="l">
                        <a:lnSpc>
                          <a:spcPct val="100000"/>
                        </a:lnSpc>
                        <a:spcBef>
                          <a:spcPts val="0"/>
                        </a:spcBef>
                        <a:spcAft>
                          <a:spcPts val="0"/>
                        </a:spcAft>
                        <a:buNone/>
                      </a:pPr>
                      <a:r>
                        <a:rPr lang="en-US" sz="18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Beck, John </a:t>
                      </a:r>
                      <a:endParaRPr lang="en-US" dirty="0"/>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1800" u="sng" strike="noStrike" noProof="0" dirty="0">
                          <a:solidFill>
                            <a:srgbClr val="FFFFFF"/>
                          </a:solidFill>
                        </a:rPr>
                        <a:t>Undergraduates</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Erin </a:t>
                      </a:r>
                      <a:r>
                        <a:rPr lang="en-US" sz="1800" u="none" strike="noStrike" noProof="0" dirty="0" err="1">
                          <a:solidFill>
                            <a:srgbClr val="FFFFFF"/>
                          </a:solidFill>
                        </a:rPr>
                        <a:t>Lapasaran</a:t>
                      </a:r>
                      <a:endParaRPr lang="en-US" sz="18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1800" u="none" strike="noStrike" noProof="0" dirty="0">
                          <a:solidFill>
                            <a:srgbClr val="FFFFFF"/>
                          </a:solidFill>
                        </a:rPr>
                        <a:t>Jeremiah Martinez</a:t>
                      </a:r>
                    </a:p>
                    <a:p>
                      <a:pPr marL="0" marR="0" lvl="0" indent="0" algn="ctr">
                        <a:lnSpc>
                          <a:spcPct val="100000"/>
                        </a:lnSpc>
                        <a:spcBef>
                          <a:spcPts val="0"/>
                        </a:spcBef>
                        <a:spcAft>
                          <a:spcPts val="0"/>
                        </a:spcAft>
                        <a:buNone/>
                      </a:pPr>
                      <a:r>
                        <a:rPr lang="en-US" sz="1800" u="sng" strike="noStrike" noProof="0" dirty="0">
                          <a:solidFill>
                            <a:srgbClr val="FFFFFF"/>
                          </a:solidFill>
                        </a:rPr>
                        <a:t>Special Thanks</a:t>
                      </a:r>
                    </a:p>
                    <a:p>
                      <a:pPr marL="0" marR="0" lvl="0" indent="0" algn="l">
                        <a:lnSpc>
                          <a:spcPct val="100000"/>
                        </a:lnSpc>
                        <a:spcBef>
                          <a:spcPts val="0"/>
                        </a:spcBef>
                        <a:spcAft>
                          <a:spcPts val="0"/>
                        </a:spcAft>
                        <a:buNone/>
                      </a:pPr>
                      <a:r>
                        <a:rPr lang="en-US" sz="1800" b="1" i="0" u="none" strike="noStrike" noProof="0" dirty="0">
                          <a:solidFill>
                            <a:srgbClr val="FFFFFF"/>
                          </a:solidFill>
                          <a:latin typeface="Calibri"/>
                        </a:rPr>
                        <a:t>Tufts University</a:t>
                      </a:r>
                      <a:endParaRPr lang="en-US" sz="1800" b="0" i="0" u="none" strike="noStrike" noProof="0" dirty="0">
                        <a:solidFill>
                          <a:srgbClr val="FFFFFF"/>
                        </a:solidFill>
                        <a:latin typeface="Calibri"/>
                      </a:endParaRPr>
                    </a:p>
                    <a:p>
                      <a:pPr marL="285750" marR="0" lvl="0" indent="-285750" algn="l">
                        <a:lnSpc>
                          <a:spcPct val="100000"/>
                        </a:lnSpc>
                        <a:spcBef>
                          <a:spcPts val="0"/>
                        </a:spcBef>
                        <a:spcAft>
                          <a:spcPts val="0"/>
                        </a:spcAft>
                        <a:buChar char="•"/>
                      </a:pPr>
                      <a:r>
                        <a:rPr lang="en-US" sz="1800" b="0" i="0" u="none" strike="noStrike" noProof="0" dirty="0">
                          <a:solidFill>
                            <a:srgbClr val="FFFFFF"/>
                          </a:solidFill>
                          <a:latin typeface="Calibri"/>
                        </a:rPr>
                        <a:t>Dr. </a:t>
                      </a:r>
                      <a:r>
                        <a:rPr lang="en-US" sz="1800" b="0" i="0" u="none" strike="noStrike" noProof="0" dirty="0" err="1">
                          <a:solidFill>
                            <a:srgbClr val="FFFFFF"/>
                          </a:solidFill>
                          <a:latin typeface="Calibri"/>
                        </a:rPr>
                        <a:t>Dopman</a:t>
                      </a:r>
                      <a:r>
                        <a:rPr lang="en-US" sz="1800" b="0" i="0" u="none" strike="noStrike" noProof="0" dirty="0">
                          <a:solidFill>
                            <a:srgbClr val="FFFFFF"/>
                          </a:solidFill>
                          <a:latin typeface="Calibri"/>
                        </a:rPr>
                        <a:t>, Eric</a:t>
                      </a:r>
                      <a:endParaRPr lang="en-US" dirty="0"/>
                    </a:p>
                  </a:txBody>
                  <a:tcPr/>
                </a:tc>
                <a:extLst>
                  <a:ext uri="{0D108BD9-81ED-4DB2-BD59-A6C34878D82A}">
                    <a16:rowId xmlns="" xmlns:a16="http://schemas.microsoft.com/office/drawing/2014/main" val="2820679211"/>
                  </a:ext>
                </a:extLst>
              </a:tr>
            </a:tbl>
          </a:graphicData>
        </a:graphic>
      </p:graphicFrame>
    </p:spTree>
    <p:extLst>
      <p:ext uri="{BB962C8B-B14F-4D97-AF65-F5344CB8AC3E}">
        <p14:creationId xmlns:p14="http://schemas.microsoft.com/office/powerpoint/2010/main" val="17358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943671714"/>
              </p:ext>
            </p:extLst>
          </p:nvPr>
        </p:nvGraphicFramePr>
        <p:xfrm>
          <a:off x="2032000" y="312516"/>
          <a:ext cx="8128000" cy="5825817"/>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 xmlns:a16="http://schemas.microsoft.com/office/drawing/2014/main" id="{8BC9FCBD-3D2D-4B72-9C81-E488F3969D59}"/>
              </a:ext>
            </a:extLst>
          </p:cNvPr>
          <p:cNvSpPr/>
          <p:nvPr/>
        </p:nvSpPr>
        <p:spPr>
          <a:xfrm>
            <a:off x="3124173" y="1343848"/>
            <a:ext cx="3491344" cy="4606724"/>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E4EFF3D-1ED6-4A9E-834B-3F4D58AD1F8D}"/>
              </a:ext>
            </a:extLst>
          </p:cNvPr>
          <p:cNvSpPr/>
          <p:nvPr/>
        </p:nvSpPr>
        <p:spPr>
          <a:xfrm>
            <a:off x="6668657" y="1354239"/>
            <a:ext cx="3491343" cy="4606724"/>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61FBDA45-0A56-48FE-AB7F-1FFDA45A2CE1}"/>
              </a:ext>
            </a:extLst>
          </p:cNvPr>
          <p:cNvSpPr/>
          <p:nvPr/>
        </p:nvSpPr>
        <p:spPr>
          <a:xfrm>
            <a:off x="3124173" y="1024331"/>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5" name="Rectangle 4">
            <a:extLst>
              <a:ext uri="{FF2B5EF4-FFF2-40B4-BE49-F238E27FC236}">
                <a16:creationId xmlns="" xmlns:a16="http://schemas.microsoft.com/office/drawing/2014/main" id="{2936C5C8-6DE2-4509-98E2-4C16BF6BEF22}"/>
              </a:ext>
            </a:extLst>
          </p:cNvPr>
          <p:cNvSpPr/>
          <p:nvPr/>
        </p:nvSpPr>
        <p:spPr>
          <a:xfrm>
            <a:off x="6670184" y="1024331"/>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Tree>
    <p:extLst>
      <p:ext uri="{BB962C8B-B14F-4D97-AF65-F5344CB8AC3E}">
        <p14:creationId xmlns:p14="http://schemas.microsoft.com/office/powerpoint/2010/main" val="6299981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solidFill>
                  <a:schemeClr val="bg1">
                    <a:lumMod val="75000"/>
                  </a:schemeClr>
                </a:solidFill>
              </a:rPr>
              <a:t>Feeding is </a:t>
            </a:r>
            <a:r>
              <a:rPr lang="en-US" sz="4400" b="1" dirty="0" smtClean="0">
                <a:solidFill>
                  <a:schemeClr val="bg1">
                    <a:lumMod val="75000"/>
                  </a:schemeClr>
                </a:solidFill>
              </a:rPr>
              <a:t>terminated</a:t>
            </a:r>
            <a:endParaRPr lang="en-US" sz="4400" b="1" dirty="0">
              <a:solidFill>
                <a:schemeClr val="bg1">
                  <a:lumMod val="75000"/>
                </a:schemeClr>
              </a:solidFill>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mt="20000"/>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solidFill>
                  <a:schemeClr val="bg1">
                    <a:lumMod val="75000"/>
                  </a:schemeClr>
                </a:solidFill>
              </a:rPr>
              <a:t>1.</a:t>
            </a:r>
            <a:endParaRPr lang="en-US" sz="3200" b="1" dirty="0">
              <a:solidFill>
                <a:schemeClr val="bg1">
                  <a:lumMod val="75000"/>
                </a:schemeClr>
              </a:solidFill>
            </a:endParaRP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t>2.</a:t>
            </a:r>
            <a:endParaRPr lang="en-US" sz="3200" b="1" dirty="0"/>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solidFill>
                  <a:schemeClr val="bg1">
                    <a:lumMod val="75000"/>
                  </a:schemeClr>
                </a:solidFill>
              </a:rPr>
              <a:t>3.</a:t>
            </a:r>
            <a:endParaRPr lang="en-US" sz="3200" b="1" dirty="0">
              <a:solidFill>
                <a:schemeClr val="bg1">
                  <a:lumMod val="75000"/>
                </a:schemeClr>
              </a:solidFill>
            </a:endParaRPr>
          </a:p>
        </p:txBody>
      </p:sp>
    </p:spTree>
    <p:extLst>
      <p:ext uri="{BB962C8B-B14F-4D97-AF65-F5344CB8AC3E}">
        <p14:creationId xmlns:p14="http://schemas.microsoft.com/office/powerpoint/2010/main" val="8320135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Diapause with Metabolic Activity</a:t>
            </a:r>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smtClean="0"/>
              <a:t>Which Day Does Mass Peak</a:t>
            </a:r>
            <a:endParaRPr lang="en-US"/>
          </a:p>
        </p:txBody>
      </p:sp>
    </p:spTree>
    <p:extLst>
      <p:ext uri="{BB962C8B-B14F-4D97-AF65-F5344CB8AC3E}">
        <p14:creationId xmlns:p14="http://schemas.microsoft.com/office/powerpoint/2010/main" val="1700041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cxnSp>
        <p:nvCxnSpPr>
          <p:cNvPr id="3" name="Straight Arrow Connector 2"/>
          <p:cNvCxnSpPr/>
          <p:nvPr/>
        </p:nvCxnSpPr>
        <p:spPr>
          <a:xfrm>
            <a:off x="2446639" y="549876"/>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 name="Straight Arrow Connector 3"/>
          <p:cNvCxnSpPr/>
          <p:nvPr/>
        </p:nvCxnSpPr>
        <p:spPr>
          <a:xfrm>
            <a:off x="2446638" y="1369541"/>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1651000" y="2370438"/>
            <a:ext cx="281972" cy="1865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rPr>
              <a:t>Mass</a:t>
            </a:r>
            <a:endParaRPr lang="en-US" dirty="0">
              <a:solidFill>
                <a:schemeClr val="tx1"/>
              </a:solidFill>
            </a:endParaRPr>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smtClean="0"/>
              <a:t>Comparing day 6 to day 6</a:t>
            </a:r>
            <a:endParaRPr lang="en-US" dirty="0"/>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smtClean="0"/>
              <a:t>Comparing day 6 to day 8</a:t>
            </a:r>
            <a:endParaRPr lang="en-US" dirty="0"/>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smtClean="0"/>
              <a:t>Is Mass peak different between early and late terminators? No.</a:t>
            </a:r>
          </a:p>
        </p:txBody>
      </p:sp>
    </p:spTree>
    <p:extLst>
      <p:ext uri="{BB962C8B-B14F-4D97-AF65-F5344CB8AC3E}">
        <p14:creationId xmlns:p14="http://schemas.microsoft.com/office/powerpoint/2010/main" val="11064649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smtClean="0"/>
              <a:t>What is the CO2 rate on mass peak day?</a:t>
            </a:r>
          </a:p>
          <a:p>
            <a:r>
              <a:rPr lang="en-US" dirty="0" smtClean="0"/>
              <a:t>Wander day cannot be compared due to absent data</a:t>
            </a:r>
            <a:endParaRPr lang="en-US" dirty="0"/>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6085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cxnSp>
        <p:nvCxnSpPr>
          <p:cNvPr id="3" name="Straight Arrow Connector 2"/>
          <p:cNvCxnSpPr/>
          <p:nvPr/>
        </p:nvCxnSpPr>
        <p:spPr>
          <a:xfrm>
            <a:off x="2323071" y="242810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493430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smtClean="0"/>
              <a:t>Comparing day 6 to day 6</a:t>
            </a:r>
            <a:endParaRPr lang="en-US" dirty="0"/>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smtClean="0"/>
              <a:t>Comparing day 8 to day 6</a:t>
            </a:r>
            <a:endParaRPr lang="en-US" dirty="0"/>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smtClean="0"/>
              <a:t>CO2 production different between early and late terminators? No.</a:t>
            </a:r>
          </a:p>
        </p:txBody>
      </p:sp>
    </p:spTree>
    <p:extLst>
      <p:ext uri="{BB962C8B-B14F-4D97-AF65-F5344CB8AC3E}">
        <p14:creationId xmlns:p14="http://schemas.microsoft.com/office/powerpoint/2010/main" val="598223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Diapausing Animals Larger?</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Diapause diagnosis using metabolic activity</a:t>
            </a:r>
          </a:p>
          <a:p>
            <a:pPr>
              <a:buFont typeface="Wingdings" charset="2"/>
              <a:buChar char="ü"/>
            </a:pPr>
            <a:r>
              <a:rPr lang="en-US" sz="3600" dirty="0"/>
              <a:t>Diapause diagnosis using wandering assay </a:t>
            </a:r>
          </a:p>
        </p:txBody>
      </p:sp>
      <p:grpSp>
        <p:nvGrpSpPr>
          <p:cNvPr id="8" name="Group 7"/>
          <p:cNvGrpSpPr/>
          <p:nvPr/>
        </p:nvGrpSpPr>
        <p:grpSpPr>
          <a:xfrm>
            <a:off x="9345584" y="1131231"/>
            <a:ext cx="2846416" cy="3402669"/>
            <a:chOff x="5918200" y="1600203"/>
            <a:chExt cx="2171700" cy="2892287"/>
          </a:xfrm>
        </p:grpSpPr>
        <p:pic>
          <p:nvPicPr>
            <p:cNvPr id="4" name="Picture 3"/>
            <p:cNvPicPr>
              <a:picLocks noChangeAspect="1"/>
            </p:cNvPicPr>
            <p:nvPr/>
          </p:nvPicPr>
          <p:blipFill>
            <a:blip r:embed="rId2"/>
            <a:stretch>
              <a:fillRect/>
            </a:stretch>
          </p:blipFill>
          <p:spPr>
            <a:xfrm>
              <a:off x="5918200" y="1600203"/>
              <a:ext cx="2167403" cy="2892287"/>
            </a:xfrm>
            <a:prstGeom prst="ellipse">
              <a:avLst/>
            </a:prstGeom>
          </p:spPr>
        </p:pic>
        <p:sp>
          <p:nvSpPr>
            <p:cNvPr id="6" name="&quot;No&quot; Symbol 5"/>
            <p:cNvSpPr/>
            <p:nvPr/>
          </p:nvSpPr>
          <p:spPr>
            <a:xfrm>
              <a:off x="5918200" y="1612903"/>
              <a:ext cx="2171700" cy="2870197"/>
            </a:xfrm>
            <a:prstGeom prst="noSmoking">
              <a:avLst>
                <a:gd name="adj" fmla="val 6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9" name="Picture 8"/>
          <p:cNvPicPr>
            <a:picLocks noChangeAspect="1"/>
          </p:cNvPicPr>
          <p:nvPr/>
        </p:nvPicPr>
        <p:blipFill>
          <a:blip r:embed="rId3"/>
          <a:stretch>
            <a:fillRect/>
          </a:stretch>
        </p:blipFill>
        <p:spPr>
          <a:xfrm>
            <a:off x="5279896" y="3845966"/>
            <a:ext cx="3826003" cy="2476142"/>
          </a:xfrm>
          <a:prstGeom prst="rect">
            <a:avLst/>
          </a:prstGeom>
        </p:spPr>
      </p:pic>
      <p:pic>
        <p:nvPicPr>
          <p:cNvPr id="10" name="Picture 9"/>
          <p:cNvPicPr>
            <a:picLocks noChangeAspect="1"/>
          </p:cNvPicPr>
          <p:nvPr/>
        </p:nvPicPr>
        <p:blipFill>
          <a:blip r:embed="rId4"/>
          <a:stretch>
            <a:fillRect/>
          </a:stretch>
        </p:blipFill>
        <p:spPr>
          <a:xfrm>
            <a:off x="5285430" y="3500576"/>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smtClean="0"/>
              <a:t>Physiology of </a:t>
            </a:r>
            <a:r>
              <a:rPr lang="en-US" sz="5400" dirty="0"/>
              <a:t>Diapause</a:t>
            </a:r>
          </a:p>
        </p:txBody>
      </p:sp>
      <p:sp>
        <p:nvSpPr>
          <p:cNvPr id="5" name="Content Placeholder 2"/>
          <p:cNvSpPr txBox="1">
            <a:spLocks/>
          </p:cNvSpPr>
          <p:nvPr/>
        </p:nvSpPr>
        <p:spPr>
          <a:xfrm>
            <a:off x="0" y="2375307"/>
            <a:ext cx="6929438"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solidFill>
                  <a:schemeClr val="bg1">
                    <a:lumMod val="75000"/>
                  </a:schemeClr>
                </a:solidFill>
              </a:rPr>
              <a:t>Developmental arrest</a:t>
            </a:r>
          </a:p>
          <a:p>
            <a:pPr marL="1200150" lvl="1" indent="-742950">
              <a:lnSpc>
                <a:spcPct val="120000"/>
              </a:lnSpc>
              <a:spcAft>
                <a:spcPts val="500"/>
              </a:spcAft>
              <a:buFont typeface="+mj-lt"/>
              <a:buAutoNum type="arabicPeriod"/>
            </a:pPr>
            <a:r>
              <a:rPr lang="en-US" sz="4400" b="1" dirty="0">
                <a:solidFill>
                  <a:schemeClr val="bg1">
                    <a:lumMod val="75000"/>
                  </a:schemeClr>
                </a:solidFill>
              </a:rPr>
              <a:t>Suppressed metabolism </a:t>
            </a:r>
          </a:p>
          <a:p>
            <a:pPr marL="1200150" lvl="1" indent="-742950">
              <a:lnSpc>
                <a:spcPct val="110000"/>
              </a:lnSpc>
              <a:spcAft>
                <a:spcPts val="500"/>
              </a:spcAft>
              <a:buFont typeface="+mj-lt"/>
              <a:buAutoNum type="arabicPeriod"/>
            </a:pPr>
            <a:r>
              <a:rPr lang="en-US" sz="4400" b="1" dirty="0"/>
              <a:t>Feeding is </a:t>
            </a:r>
            <a:r>
              <a:rPr lang="en-US" sz="4400" b="1" dirty="0" smtClean="0"/>
              <a:t>terminated</a:t>
            </a:r>
            <a:endParaRPr lang="en-US" sz="4400" b="1" dirty="0"/>
          </a:p>
        </p:txBody>
      </p:sp>
      <p:pic>
        <p:nvPicPr>
          <p:cNvPr id="2" name="Picture 1"/>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mt="20000"/>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mt="20000"/>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smtClean="0">
                <a:solidFill>
                  <a:schemeClr val="bg1">
                    <a:lumMod val="75000"/>
                  </a:schemeClr>
                </a:solidFill>
              </a:rPr>
              <a:t>1.</a:t>
            </a:r>
            <a:endParaRPr lang="en-US" sz="3200" b="1" dirty="0">
              <a:solidFill>
                <a:schemeClr val="bg1">
                  <a:lumMod val="75000"/>
                </a:schemeClr>
              </a:solidFill>
            </a:endParaRP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smtClean="0">
                <a:solidFill>
                  <a:schemeClr val="bg1">
                    <a:lumMod val="75000"/>
                  </a:schemeClr>
                </a:solidFill>
              </a:rPr>
              <a:t>2.</a:t>
            </a:r>
            <a:endParaRPr lang="en-US" sz="3200" b="1" dirty="0">
              <a:solidFill>
                <a:schemeClr val="bg1">
                  <a:lumMod val="75000"/>
                </a:schemeClr>
              </a:solidFill>
            </a:endParaRP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smtClean="0"/>
              <a:t>3.</a:t>
            </a:r>
            <a:endParaRPr lang="en-US" sz="3200" b="1" dirty="0"/>
          </a:p>
        </p:txBody>
      </p:sp>
    </p:spTree>
    <p:extLst>
      <p:ext uri="{BB962C8B-B14F-4D97-AF65-F5344CB8AC3E}">
        <p14:creationId xmlns:p14="http://schemas.microsoft.com/office/powerpoint/2010/main" val="12626591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23834" r="26025"/>
          <a:stretch/>
        </p:blipFill>
        <p:spPr>
          <a:xfrm>
            <a:off x="191563" y="971430"/>
            <a:ext cx="1910526" cy="2143273"/>
          </a:xfrm>
          <a:prstGeom prst="rect">
            <a:avLst/>
          </a:prstGeom>
        </p:spPr>
      </p:pic>
      <p:sp>
        <p:nvSpPr>
          <p:cNvPr id="2" name="Title 1"/>
          <p:cNvSpPr>
            <a:spLocks noGrp="1"/>
          </p:cNvSpPr>
          <p:nvPr>
            <p:ph type="title"/>
          </p:nvPr>
        </p:nvSpPr>
        <p:spPr/>
        <p:txBody>
          <a:bodyPr>
            <a:normAutofit/>
          </a:bodyPr>
          <a:lstStyle/>
          <a:p>
            <a:r>
              <a:rPr lang="en-US" dirty="0" smtClean="0"/>
              <a:t>When Does Wandering Begin?</a:t>
            </a:r>
            <a:endParaRPr lang="en-US" dirty="0"/>
          </a:p>
        </p:txBody>
      </p:sp>
      <p:sp>
        <p:nvSpPr>
          <p:cNvPr id="12" name="TextBox 11"/>
          <p:cNvSpPr txBox="1"/>
          <p:nvPr/>
        </p:nvSpPr>
        <p:spPr>
          <a:xfrm>
            <a:off x="1514738" y="2780189"/>
            <a:ext cx="2925064" cy="830997"/>
          </a:xfrm>
          <a:prstGeom prst="rect">
            <a:avLst/>
          </a:prstGeom>
          <a:noFill/>
        </p:spPr>
        <p:txBody>
          <a:bodyPr wrap="square" rtlCol="0">
            <a:spAutoFit/>
          </a:bodyPr>
          <a:lstStyle/>
          <a:p>
            <a:r>
              <a:rPr lang="en-US" sz="2400" b="1" dirty="0" smtClean="0"/>
              <a:t>Daily </a:t>
            </a:r>
            <a:r>
              <a:rPr lang="en-US" sz="2400" b="1" dirty="0" err="1" smtClean="0"/>
              <a:t>obsevations</a:t>
            </a:r>
            <a:r>
              <a:rPr lang="en-US" sz="2400" b="1" dirty="0" smtClean="0"/>
              <a:t>:</a:t>
            </a:r>
            <a:endParaRPr lang="en-US" sz="2400" dirty="0" smtClean="0"/>
          </a:p>
          <a:p>
            <a:r>
              <a:rPr lang="en-US" sz="2400" dirty="0" smtClean="0"/>
              <a:t>30 mins with no food</a:t>
            </a:r>
            <a:endParaRPr lang="en-US" sz="2400" dirty="0"/>
          </a:p>
        </p:txBody>
      </p:sp>
      <p:pic>
        <p:nvPicPr>
          <p:cNvPr id="10" name="Picture 9"/>
          <p:cNvPicPr>
            <a:picLocks noChangeAspect="1"/>
          </p:cNvPicPr>
          <p:nvPr/>
        </p:nvPicPr>
        <p:blipFill>
          <a:blip r:embed="rId3"/>
          <a:stretch>
            <a:fillRect/>
          </a:stretch>
        </p:blipFill>
        <p:spPr>
          <a:xfrm>
            <a:off x="586425" y="3611186"/>
            <a:ext cx="3849028" cy="2572991"/>
          </a:xfrm>
          <a:prstGeom prst="rect">
            <a:avLst/>
          </a:prstGeom>
        </p:spPr>
      </p:pic>
      <p:grpSp>
        <p:nvGrpSpPr>
          <p:cNvPr id="8" name="Group 7"/>
          <p:cNvGrpSpPr/>
          <p:nvPr/>
        </p:nvGrpSpPr>
        <p:grpSpPr>
          <a:xfrm>
            <a:off x="4837776" y="2043066"/>
            <a:ext cx="7134305" cy="4582616"/>
            <a:chOff x="5057695" y="1886673"/>
            <a:chExt cx="7134305" cy="4582616"/>
          </a:xfrm>
        </p:grpSpPr>
        <p:pic>
          <p:nvPicPr>
            <p:cNvPr id="4" name="Picture 3"/>
            <p:cNvPicPr>
              <a:picLocks noChangeAspect="1"/>
            </p:cNvPicPr>
            <p:nvPr/>
          </p:nvPicPr>
          <p:blipFill rotWithShape="1">
            <a:blip r:embed="rId4"/>
            <a:srcRect t="11461" r="14933"/>
            <a:stretch/>
          </p:blipFill>
          <p:spPr>
            <a:xfrm>
              <a:off x="5057695" y="1886673"/>
              <a:ext cx="7134305" cy="4582616"/>
            </a:xfrm>
            <a:prstGeom prst="rect">
              <a:avLst/>
            </a:prstGeom>
          </p:spPr>
        </p:pic>
        <p:cxnSp>
          <p:nvCxnSpPr>
            <p:cNvPr id="5" name="Straight Connector 4"/>
            <p:cNvCxnSpPr/>
            <p:nvPr/>
          </p:nvCxnSpPr>
          <p:spPr>
            <a:xfrm flipH="1">
              <a:off x="7488820" y="1886673"/>
              <a:ext cx="23150" cy="401051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129777" y="1886673"/>
              <a:ext cx="23150" cy="401051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9E7671F8-CEE6-4F81-BAA2-A7B7C3E77C0B}"/>
                </a:ext>
              </a:extLst>
            </p:cNvPr>
            <p:cNvSpPr/>
            <p:nvPr/>
          </p:nvSpPr>
          <p:spPr>
            <a:xfrm>
              <a:off x="5641680" y="1886673"/>
              <a:ext cx="3247677" cy="4048600"/>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5" name="Rectangle 14">
              <a:extLst>
                <a:ext uri="{FF2B5EF4-FFF2-40B4-BE49-F238E27FC236}">
                  <a16:creationId xmlns="" xmlns:a16="http://schemas.microsoft.com/office/drawing/2014/main" id="{5C914838-0106-46D6-B8BB-D3641A84E01D}"/>
                </a:ext>
              </a:extLst>
            </p:cNvPr>
            <p:cNvSpPr/>
            <p:nvPr/>
          </p:nvSpPr>
          <p:spPr>
            <a:xfrm>
              <a:off x="8889358" y="1886673"/>
              <a:ext cx="3291068" cy="405681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grpSp>
      <p:sp>
        <p:nvSpPr>
          <p:cNvPr id="16" name="Rectangle 15">
            <a:extLst>
              <a:ext uri="{FF2B5EF4-FFF2-40B4-BE49-F238E27FC236}">
                <a16:creationId xmlns="" xmlns:a16="http://schemas.microsoft.com/office/drawing/2014/main" id="{61FBDA45-0A56-48FE-AB7F-1FFDA45A2CE1}"/>
              </a:ext>
            </a:extLst>
          </p:cNvPr>
          <p:cNvSpPr/>
          <p:nvPr/>
        </p:nvSpPr>
        <p:spPr>
          <a:xfrm>
            <a:off x="5421760" y="1733941"/>
            <a:ext cx="3247678"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7" name="Rectangle 16">
            <a:extLst>
              <a:ext uri="{FF2B5EF4-FFF2-40B4-BE49-F238E27FC236}">
                <a16:creationId xmlns="" xmlns:a16="http://schemas.microsoft.com/office/drawing/2014/main" id="{2936C5C8-6DE2-4509-98E2-4C16BF6BEF22}"/>
              </a:ext>
            </a:extLst>
          </p:cNvPr>
          <p:cNvSpPr/>
          <p:nvPr/>
        </p:nvSpPr>
        <p:spPr>
          <a:xfrm>
            <a:off x="8657865" y="1733941"/>
            <a:ext cx="3302642"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8" name="TextBox 17"/>
          <p:cNvSpPr txBox="1"/>
          <p:nvPr/>
        </p:nvSpPr>
        <p:spPr>
          <a:xfrm>
            <a:off x="5464917" y="2210647"/>
            <a:ext cx="421910" cy="369332"/>
          </a:xfrm>
          <a:prstGeom prst="rect">
            <a:avLst/>
          </a:prstGeom>
          <a:noFill/>
        </p:spPr>
        <p:txBody>
          <a:bodyPr wrap="none" rtlCol="0">
            <a:spAutoFit/>
          </a:bodyPr>
          <a:lstStyle/>
          <a:p>
            <a:r>
              <a:rPr lang="en-US" smtClean="0"/>
              <a:t>BE</a:t>
            </a:r>
            <a:endParaRPr lang="en-US"/>
          </a:p>
        </p:txBody>
      </p:sp>
      <p:sp>
        <p:nvSpPr>
          <p:cNvPr id="19" name="TextBox 18"/>
          <p:cNvSpPr txBox="1"/>
          <p:nvPr/>
        </p:nvSpPr>
        <p:spPr>
          <a:xfrm>
            <a:off x="8686318" y="2210647"/>
            <a:ext cx="421910" cy="369332"/>
          </a:xfrm>
          <a:prstGeom prst="rect">
            <a:avLst/>
          </a:prstGeom>
          <a:noFill/>
        </p:spPr>
        <p:txBody>
          <a:bodyPr wrap="none" rtlCol="0">
            <a:spAutoFit/>
          </a:bodyPr>
          <a:lstStyle/>
          <a:p>
            <a:r>
              <a:rPr lang="en-US" dirty="0" smtClean="0"/>
              <a:t>BE</a:t>
            </a:r>
            <a:endParaRPr lang="en-US" dirty="0"/>
          </a:p>
        </p:txBody>
      </p:sp>
      <p:sp>
        <p:nvSpPr>
          <p:cNvPr id="20" name="TextBox 19"/>
          <p:cNvSpPr txBox="1"/>
          <p:nvPr/>
        </p:nvSpPr>
        <p:spPr>
          <a:xfrm>
            <a:off x="5464917" y="4099249"/>
            <a:ext cx="439544" cy="369332"/>
          </a:xfrm>
          <a:prstGeom prst="rect">
            <a:avLst/>
          </a:prstGeom>
          <a:noFill/>
        </p:spPr>
        <p:txBody>
          <a:bodyPr wrap="none" rtlCol="0">
            <a:spAutoFit/>
          </a:bodyPr>
          <a:lstStyle/>
          <a:p>
            <a:r>
              <a:rPr lang="en-US" dirty="0" smtClean="0"/>
              <a:t>UZ</a:t>
            </a:r>
            <a:endParaRPr lang="en-US" dirty="0"/>
          </a:p>
        </p:txBody>
      </p:sp>
      <p:sp>
        <p:nvSpPr>
          <p:cNvPr id="21" name="TextBox 20"/>
          <p:cNvSpPr txBox="1"/>
          <p:nvPr/>
        </p:nvSpPr>
        <p:spPr>
          <a:xfrm>
            <a:off x="8686318" y="4099249"/>
            <a:ext cx="439544" cy="369332"/>
          </a:xfrm>
          <a:prstGeom prst="rect">
            <a:avLst/>
          </a:prstGeom>
          <a:noFill/>
        </p:spPr>
        <p:txBody>
          <a:bodyPr wrap="none" rtlCol="0">
            <a:spAutoFit/>
          </a:bodyPr>
          <a:lstStyle/>
          <a:p>
            <a:r>
              <a:rPr lang="en-US" dirty="0" smtClean="0"/>
              <a:t>UZ</a:t>
            </a:r>
            <a:endParaRPr lang="en-US" dirty="0"/>
          </a:p>
        </p:txBody>
      </p:sp>
      <p:sp>
        <p:nvSpPr>
          <p:cNvPr id="22" name="TextBox 21">
            <a:extLst>
              <a:ext uri="{FF2B5EF4-FFF2-40B4-BE49-F238E27FC236}">
                <a16:creationId xmlns="" xmlns:a16="http://schemas.microsoft.com/office/drawing/2014/main" id="{B402D72A-FE37-4337-9A98-D5266F265941}"/>
              </a:ext>
            </a:extLst>
          </p:cNvPr>
          <p:cNvSpPr txBox="1"/>
          <p:nvPr/>
        </p:nvSpPr>
        <p:spPr>
          <a:xfrm>
            <a:off x="6898640" y="2376106"/>
            <a:ext cx="381836" cy="584775"/>
          </a:xfrm>
          <a:prstGeom prst="rect">
            <a:avLst/>
          </a:prstGeom>
          <a:noFill/>
        </p:spPr>
        <p:txBody>
          <a:bodyPr wrap="none" rtlCol="0">
            <a:spAutoFit/>
          </a:bodyPr>
          <a:lstStyle/>
          <a:p>
            <a:r>
              <a:rPr lang="en-US" sz="3200" dirty="0"/>
              <a:t>a</a:t>
            </a:r>
          </a:p>
        </p:txBody>
      </p:sp>
      <p:sp>
        <p:nvSpPr>
          <p:cNvPr id="23" name="TextBox 22">
            <a:extLst>
              <a:ext uri="{FF2B5EF4-FFF2-40B4-BE49-F238E27FC236}">
                <a16:creationId xmlns="" xmlns:a16="http://schemas.microsoft.com/office/drawing/2014/main" id="{69A7A5EC-3C6D-4D4A-A1B8-B99809C7EF40}"/>
              </a:ext>
            </a:extLst>
          </p:cNvPr>
          <p:cNvSpPr txBox="1"/>
          <p:nvPr/>
        </p:nvSpPr>
        <p:spPr>
          <a:xfrm>
            <a:off x="6887064" y="4897680"/>
            <a:ext cx="381836" cy="584775"/>
          </a:xfrm>
          <a:prstGeom prst="rect">
            <a:avLst/>
          </a:prstGeom>
          <a:noFill/>
        </p:spPr>
        <p:txBody>
          <a:bodyPr wrap="none" rtlCol="0">
            <a:spAutoFit/>
          </a:bodyPr>
          <a:lstStyle/>
          <a:p>
            <a:r>
              <a:rPr lang="en-US" sz="3200" dirty="0"/>
              <a:t>a</a:t>
            </a:r>
          </a:p>
        </p:txBody>
      </p:sp>
      <p:sp>
        <p:nvSpPr>
          <p:cNvPr id="24" name="TextBox 23">
            <a:extLst>
              <a:ext uri="{FF2B5EF4-FFF2-40B4-BE49-F238E27FC236}">
                <a16:creationId xmlns="" xmlns:a16="http://schemas.microsoft.com/office/drawing/2014/main" id="{1A594A22-0FD9-43B5-B5CC-649400D7C9B7}"/>
              </a:ext>
            </a:extLst>
          </p:cNvPr>
          <p:cNvSpPr txBox="1"/>
          <p:nvPr/>
        </p:nvSpPr>
        <p:spPr>
          <a:xfrm>
            <a:off x="10209231" y="2426246"/>
            <a:ext cx="401072" cy="584775"/>
          </a:xfrm>
          <a:prstGeom prst="rect">
            <a:avLst/>
          </a:prstGeom>
          <a:noFill/>
        </p:spPr>
        <p:txBody>
          <a:bodyPr wrap="none" rtlCol="0">
            <a:spAutoFit/>
          </a:bodyPr>
          <a:lstStyle/>
          <a:p>
            <a:r>
              <a:rPr lang="en-US" sz="3200" dirty="0"/>
              <a:t>b</a:t>
            </a:r>
          </a:p>
        </p:txBody>
      </p:sp>
      <p:sp>
        <p:nvSpPr>
          <p:cNvPr id="25" name="TextBox 24">
            <a:extLst>
              <a:ext uri="{FF2B5EF4-FFF2-40B4-BE49-F238E27FC236}">
                <a16:creationId xmlns="" xmlns:a16="http://schemas.microsoft.com/office/drawing/2014/main" id="{49A099C2-B03F-43EE-B3B7-12BAE8AF1231}"/>
              </a:ext>
            </a:extLst>
          </p:cNvPr>
          <p:cNvSpPr txBox="1"/>
          <p:nvPr/>
        </p:nvSpPr>
        <p:spPr>
          <a:xfrm>
            <a:off x="10209231" y="4897681"/>
            <a:ext cx="401072" cy="584775"/>
          </a:xfrm>
          <a:prstGeom prst="rect">
            <a:avLst/>
          </a:prstGeom>
          <a:noFill/>
        </p:spPr>
        <p:txBody>
          <a:bodyPr wrap="none" rtlCol="0">
            <a:spAutoFit/>
          </a:bodyPr>
          <a:lstStyle/>
          <a:p>
            <a:r>
              <a:rPr lang="en-US" sz="3200" dirty="0"/>
              <a:t>b</a:t>
            </a:r>
          </a:p>
        </p:txBody>
      </p:sp>
    </p:spTree>
    <p:extLst>
      <p:ext uri="{BB962C8B-B14F-4D97-AF65-F5344CB8AC3E}">
        <p14:creationId xmlns:p14="http://schemas.microsoft.com/office/powerpoint/2010/main" val="15945051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 xmlns:a16="http://schemas.microsoft.com/office/drawing/2014/main"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02524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 xmlns:a16="http://schemas.microsoft.com/office/drawing/2014/main"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913" b="9495"/>
          <a:stretch/>
        </p:blipFill>
        <p:spPr>
          <a:xfrm>
            <a:off x="2073165" y="1266779"/>
            <a:ext cx="8631102" cy="4965468"/>
          </a:xfrm>
          <a:prstGeom prst="rect">
            <a:avLst/>
          </a:prstGeom>
        </p:spPr>
      </p:pic>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5" name="Rectangle 14">
            <a:extLst>
              <a:ext uri="{FF2B5EF4-FFF2-40B4-BE49-F238E27FC236}">
                <a16:creationId xmlns="" xmlns:a16="http://schemas.microsoft.com/office/drawing/2014/main" id="{555C6D8D-33E7-4C1B-A005-2D69DE284F8E}"/>
              </a:ext>
            </a:extLst>
          </p:cNvPr>
          <p:cNvSpPr/>
          <p:nvPr/>
        </p:nvSpPr>
        <p:spPr>
          <a:xfrm>
            <a:off x="2581379" y="1266779"/>
            <a:ext cx="8122888"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0305" y="1585913"/>
            <a:ext cx="5551390" cy="4986338"/>
          </a:xfrm>
        </p:spPr>
      </p:pic>
    </p:spTree>
    <p:extLst>
      <p:ext uri="{BB962C8B-B14F-4D97-AF65-F5344CB8AC3E}">
        <p14:creationId xmlns:p14="http://schemas.microsoft.com/office/powerpoint/2010/main" val="646358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18561614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545141753"/>
              </p:ext>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388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2" name="TextBox 21"/>
          <p:cNvSpPr txBox="1"/>
          <p:nvPr/>
        </p:nvSpPr>
        <p:spPr>
          <a:xfrm>
            <a:off x="7858333" y="2620352"/>
            <a:ext cx="306494" cy="369332"/>
          </a:xfrm>
          <a:prstGeom prst="rect">
            <a:avLst/>
          </a:prstGeom>
          <a:noFill/>
        </p:spPr>
        <p:txBody>
          <a:bodyPr wrap="none" rtlCol="0">
            <a:spAutoFit/>
          </a:bodyPr>
          <a:lstStyle/>
          <a:p>
            <a:r>
              <a:rPr lang="en-US" dirty="0"/>
              <a:t>b</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1306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6225" y="1600200"/>
            <a:ext cx="5099550" cy="4525963"/>
          </a:xfrm>
        </p:spPr>
      </p:pic>
    </p:spTree>
    <p:extLst>
      <p:ext uri="{BB962C8B-B14F-4D97-AF65-F5344CB8AC3E}">
        <p14:creationId xmlns:p14="http://schemas.microsoft.com/office/powerpoint/2010/main" val="3336716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0497173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5737" y="1600200"/>
            <a:ext cx="5880526" cy="4525963"/>
          </a:xfrm>
        </p:spPr>
      </p:pic>
    </p:spTree>
    <p:extLst>
      <p:ext uri="{BB962C8B-B14F-4D97-AF65-F5344CB8AC3E}">
        <p14:creationId xmlns:p14="http://schemas.microsoft.com/office/powerpoint/2010/main" val="10211060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166" y="1600200"/>
            <a:ext cx="5941667" cy="4525963"/>
          </a:xfrm>
        </p:spPr>
      </p:pic>
    </p:spTree>
    <p:extLst>
      <p:ext uri="{BB962C8B-B14F-4D97-AF65-F5344CB8AC3E}">
        <p14:creationId xmlns:p14="http://schemas.microsoft.com/office/powerpoint/2010/main" val="11875087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2933" t="12955" r="11396" b="8942"/>
          <a:stretch/>
        </p:blipFill>
        <p:spPr>
          <a:xfrm>
            <a:off x="1315813" y="1849957"/>
            <a:ext cx="7616141" cy="4285030"/>
          </a:xfrm>
          <a:prstGeom prst="rect">
            <a:avLst/>
          </a:prstGeom>
        </p:spPr>
      </p:pic>
      <p:sp>
        <p:nvSpPr>
          <p:cNvPr id="5" name="Rectangle 4"/>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TextBox 5"/>
          <p:cNvSpPr txBox="1"/>
          <p:nvPr/>
        </p:nvSpPr>
        <p:spPr>
          <a:xfrm>
            <a:off x="2455918" y="1849957"/>
            <a:ext cx="311304" cy="400110"/>
          </a:xfrm>
          <a:prstGeom prst="rect">
            <a:avLst/>
          </a:prstGeom>
          <a:noFill/>
        </p:spPr>
        <p:txBody>
          <a:bodyPr wrap="none" rtlCol="0">
            <a:spAutoFit/>
          </a:bodyPr>
          <a:lstStyle/>
          <a:p>
            <a:r>
              <a:rPr lang="en-US" sz="2000" b="1" smtClean="0"/>
              <a:t>a</a:t>
            </a:r>
            <a:endParaRPr lang="en-US" sz="2000" b="1"/>
          </a:p>
        </p:txBody>
      </p:sp>
      <p:sp>
        <p:nvSpPr>
          <p:cNvPr id="7" name="TextBox 6"/>
          <p:cNvSpPr txBox="1"/>
          <p:nvPr/>
        </p:nvSpPr>
        <p:spPr>
          <a:xfrm>
            <a:off x="4134248" y="2152066"/>
            <a:ext cx="311304" cy="400110"/>
          </a:xfrm>
          <a:prstGeom prst="rect">
            <a:avLst/>
          </a:prstGeom>
          <a:noFill/>
        </p:spPr>
        <p:txBody>
          <a:bodyPr wrap="none" rtlCol="0">
            <a:spAutoFit/>
          </a:bodyPr>
          <a:lstStyle/>
          <a:p>
            <a:r>
              <a:rPr lang="en-US" sz="2000" b="1" smtClean="0"/>
              <a:t>a</a:t>
            </a:r>
            <a:endParaRPr lang="en-US" sz="2000" b="1"/>
          </a:p>
        </p:txBody>
      </p:sp>
      <p:sp>
        <p:nvSpPr>
          <p:cNvPr id="8" name="TextBox 7"/>
          <p:cNvSpPr txBox="1"/>
          <p:nvPr/>
        </p:nvSpPr>
        <p:spPr>
          <a:xfrm>
            <a:off x="6045999" y="3164489"/>
            <a:ext cx="322524" cy="400110"/>
          </a:xfrm>
          <a:prstGeom prst="rect">
            <a:avLst/>
          </a:prstGeom>
          <a:noFill/>
        </p:spPr>
        <p:txBody>
          <a:bodyPr wrap="none" rtlCol="0">
            <a:spAutoFit/>
          </a:bodyPr>
          <a:lstStyle/>
          <a:p>
            <a:r>
              <a:rPr lang="en-US" sz="2000" b="1"/>
              <a:t>b</a:t>
            </a:r>
          </a:p>
        </p:txBody>
      </p:sp>
      <p:sp>
        <p:nvSpPr>
          <p:cNvPr id="9" name="TextBox 8"/>
          <p:cNvSpPr txBox="1"/>
          <p:nvPr/>
        </p:nvSpPr>
        <p:spPr>
          <a:xfrm>
            <a:off x="7631732" y="2709580"/>
            <a:ext cx="322524" cy="400110"/>
          </a:xfrm>
          <a:prstGeom prst="rect">
            <a:avLst/>
          </a:prstGeom>
          <a:noFill/>
        </p:spPr>
        <p:txBody>
          <a:bodyPr wrap="none" rtlCol="0">
            <a:spAutoFit/>
          </a:bodyPr>
          <a:lstStyle/>
          <a:p>
            <a:r>
              <a:rPr lang="en-US" sz="2000" b="1" dirty="0"/>
              <a:t>b</a:t>
            </a:r>
          </a:p>
        </p:txBody>
      </p:sp>
      <p:sp>
        <p:nvSpPr>
          <p:cNvPr id="10" name="Rectangle 9">
            <a:extLst>
              <a:ext uri="{FF2B5EF4-FFF2-40B4-BE49-F238E27FC236}">
                <a16:creationId xmlns="" xmlns:a16="http://schemas.microsoft.com/office/drawing/2014/main" id="{61FBDA45-0A56-48FE-AB7F-1FFDA45A2CE1}"/>
              </a:ext>
            </a:extLst>
          </p:cNvPr>
          <p:cNvSpPr/>
          <p:nvPr/>
        </p:nvSpPr>
        <p:spPr>
          <a:xfrm>
            <a:off x="1922347" y="1495716"/>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1" name="Rectangle 10">
            <a:extLst>
              <a:ext uri="{FF2B5EF4-FFF2-40B4-BE49-F238E27FC236}">
                <a16:creationId xmlns="" xmlns:a16="http://schemas.microsoft.com/office/drawing/2014/main" id="{8BC9FCBD-3D2D-4B72-9C81-E488F3969D59}"/>
              </a:ext>
            </a:extLst>
          </p:cNvPr>
          <p:cNvSpPr/>
          <p:nvPr/>
        </p:nvSpPr>
        <p:spPr>
          <a:xfrm>
            <a:off x="1922347" y="1815232"/>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2936C5C8-6DE2-4509-98E2-4C16BF6BEF22}"/>
              </a:ext>
            </a:extLst>
          </p:cNvPr>
          <p:cNvSpPr/>
          <p:nvPr/>
        </p:nvSpPr>
        <p:spPr>
          <a:xfrm>
            <a:off x="5468358" y="1495716"/>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3" name="Rectangle 12"/>
          <p:cNvSpPr/>
          <p:nvPr/>
        </p:nvSpPr>
        <p:spPr>
          <a:xfrm>
            <a:off x="596162" y="2675853"/>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4" name="Rectangle 13"/>
          <p:cNvSpPr/>
          <p:nvPr/>
        </p:nvSpPr>
        <p:spPr>
          <a:xfrm>
            <a:off x="1655557" y="6117379"/>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5" name="Rectangle 14"/>
          <p:cNvSpPr/>
          <p:nvPr/>
        </p:nvSpPr>
        <p:spPr>
          <a:xfrm>
            <a:off x="5059198" y="6093397"/>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a:extLst>
              <a:ext uri="{FF2B5EF4-FFF2-40B4-BE49-F238E27FC236}">
                <a16:creationId xmlns="" xmlns:a16="http://schemas.microsoft.com/office/drawing/2014/main" id="{3E4EFF3D-1ED6-4A9E-834B-3F4D58AD1F8D}"/>
              </a:ext>
            </a:extLst>
          </p:cNvPr>
          <p:cNvSpPr/>
          <p:nvPr/>
        </p:nvSpPr>
        <p:spPr>
          <a:xfrm>
            <a:off x="5466831" y="1825623"/>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355017" y="3510841"/>
            <a:ext cx="753979" cy="176463"/>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6" y="3943978"/>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269416" y="3392933"/>
            <a:ext cx="1919115" cy="400110"/>
          </a:xfrm>
          <a:prstGeom prst="rect">
            <a:avLst/>
          </a:prstGeom>
          <a:noFill/>
        </p:spPr>
        <p:txBody>
          <a:bodyPr wrap="none" rtlCol="0">
            <a:spAutoFit/>
          </a:bodyPr>
          <a:lstStyle/>
          <a:p>
            <a:r>
              <a:rPr lang="en-US" sz="2000" b="1" dirty="0"/>
              <a:t>Short </a:t>
            </a:r>
            <a:r>
              <a:rPr lang="en-US" sz="2000" b="1" dirty="0" smtClean="0"/>
              <a:t>Genotype</a:t>
            </a:r>
            <a:endParaRPr lang="en-US" sz="2000" b="1" dirty="0"/>
          </a:p>
        </p:txBody>
      </p:sp>
      <p:sp>
        <p:nvSpPr>
          <p:cNvPr id="20" name="TextBox 19"/>
          <p:cNvSpPr txBox="1"/>
          <p:nvPr/>
        </p:nvSpPr>
        <p:spPr>
          <a:xfrm>
            <a:off x="10269414" y="3839523"/>
            <a:ext cx="1795684" cy="400110"/>
          </a:xfrm>
          <a:prstGeom prst="rect">
            <a:avLst/>
          </a:prstGeom>
          <a:noFill/>
        </p:spPr>
        <p:txBody>
          <a:bodyPr wrap="none" rtlCol="0">
            <a:spAutoFit/>
          </a:bodyPr>
          <a:lstStyle/>
          <a:p>
            <a:r>
              <a:rPr lang="en-US" sz="2000" b="1" dirty="0"/>
              <a:t>Long </a:t>
            </a:r>
            <a:r>
              <a:rPr lang="en-US" sz="2000" b="1" dirty="0" smtClean="0"/>
              <a:t>Genotype</a:t>
            </a:r>
            <a:endParaRPr lang="en-US" sz="2000" b="1" dirty="0"/>
          </a:p>
        </p:txBody>
      </p:sp>
    </p:spTree>
    <p:extLst>
      <p:ext uri="{BB962C8B-B14F-4D97-AF65-F5344CB8AC3E}">
        <p14:creationId xmlns:p14="http://schemas.microsoft.com/office/powerpoint/2010/main" val="982465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569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12585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algn="ctr"/>
            <a:r>
              <a:rPr lang="en-US" sz="4400" b="1" dirty="0"/>
              <a:t>Animals programmed for diapause and programmed for a longer 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7572" y="1600200"/>
            <a:ext cx="4816856" cy="4525963"/>
          </a:xfrm>
        </p:spPr>
      </p:pic>
    </p:spTree>
    <p:extLst>
      <p:ext uri="{BB962C8B-B14F-4D97-AF65-F5344CB8AC3E}">
        <p14:creationId xmlns:p14="http://schemas.microsoft.com/office/powerpoint/2010/main" val="20860766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311" y="1600200"/>
            <a:ext cx="4729377" cy="4525963"/>
          </a:xfrm>
        </p:spPr>
      </p:pic>
    </p:spTree>
    <p:extLst>
      <p:ext uri="{BB962C8B-B14F-4D97-AF65-F5344CB8AC3E}">
        <p14:creationId xmlns:p14="http://schemas.microsoft.com/office/powerpoint/2010/main" val="1201576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9" y="353961"/>
            <a:ext cx="5723342" cy="134342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Hallmarks of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20000"/>
              </a:lnSpc>
              <a:spcAft>
                <a:spcPts val="500"/>
              </a:spcAft>
            </a:pPr>
            <a:r>
              <a:rPr lang="en-US" sz="3600" dirty="0"/>
              <a:t>Suppressed metabolism </a:t>
            </a:r>
          </a:p>
          <a:p>
            <a:pPr lvl="1">
              <a:lnSpc>
                <a:spcPct val="120000"/>
              </a:lnSpc>
              <a:spcAft>
                <a:spcPts val="500"/>
              </a:spcAft>
            </a:pPr>
            <a:r>
              <a:rPr lang="en-US" sz="3600" dirty="0"/>
              <a:t>Developmental arrest</a:t>
            </a:r>
          </a:p>
          <a:p>
            <a:pPr lvl="1">
              <a:lnSpc>
                <a:spcPct val="110000"/>
              </a:lnSpc>
              <a:spcAft>
                <a:spcPts val="500"/>
              </a:spcAft>
            </a:pPr>
            <a:r>
              <a:rPr lang="en-US" sz="3600" dirty="0"/>
              <a:t>Feeding is terminated*</a:t>
            </a:r>
          </a:p>
          <a:p>
            <a:pPr lvl="1">
              <a:lnSpc>
                <a:spcPct val="110000"/>
              </a:lnSpc>
              <a:spcAft>
                <a:spcPts val="500"/>
              </a:spcAft>
            </a:pPr>
            <a:r>
              <a:rPr lang="en-US" sz="3600" dirty="0"/>
              <a:t>Increased nutrition stores needed to become a functional adult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8031" t="16685" r="16450" b="8552"/>
          <a:stretch/>
        </p:blipFill>
        <p:spPr>
          <a:xfrm>
            <a:off x="6432437" y="1025977"/>
            <a:ext cx="5623619" cy="5679623"/>
          </a:xfrm>
          <a:prstGeom prst="rect">
            <a:avLst/>
          </a:prstGeom>
        </p:spPr>
      </p:pic>
      <p:sp>
        <p:nvSpPr>
          <p:cNvPr id="7" name="Minus 7"/>
          <p:cNvSpPr/>
          <p:nvPr/>
        </p:nvSpPr>
        <p:spPr>
          <a:xfrm>
            <a:off x="8994929" y="3538959"/>
            <a:ext cx="3061127"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Carbohydrates</a:t>
            </a:r>
          </a:p>
        </p:txBody>
      </p:sp>
      <p:sp>
        <p:nvSpPr>
          <p:cNvPr id="8" name="Minus 9"/>
          <p:cNvSpPr/>
          <p:nvPr/>
        </p:nvSpPr>
        <p:spPr>
          <a:xfrm>
            <a:off x="6758351" y="5682671"/>
            <a:ext cx="3284865" cy="538243"/>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kern="1200" dirty="0"/>
              <a:t>Proteins</a:t>
            </a:r>
          </a:p>
        </p:txBody>
      </p:sp>
      <p:sp>
        <p:nvSpPr>
          <p:cNvPr id="9" name="Minus 5"/>
          <p:cNvSpPr/>
          <p:nvPr/>
        </p:nvSpPr>
        <p:spPr>
          <a:xfrm>
            <a:off x="6432437" y="1703794"/>
            <a:ext cx="2824230" cy="538243"/>
          </a:xfrm>
          <a:prstGeom prst="rect">
            <a:avLst/>
          </a:prstGeom>
          <a:ln/>
        </p:spPr>
        <p:style>
          <a:lnRef idx="1">
            <a:schemeClr val="accent2"/>
          </a:lnRef>
          <a:fillRef idx="2">
            <a:schemeClr val="accent2"/>
          </a:fillRef>
          <a:effectRef idx="1">
            <a:schemeClr val="accent2"/>
          </a:effectRef>
          <a:fontRef idx="minor">
            <a:schemeClr val="dk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3600" b="1" kern="1200" dirty="0"/>
              <a:t>Lipids</a:t>
            </a:r>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 xmlns:a16="http://schemas.microsoft.com/office/drawing/2014/main"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 xmlns:a16="http://schemas.microsoft.com/office/drawing/2014/main"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0479" y="643466"/>
            <a:ext cx="6831042" cy="5571067"/>
          </a:xfrm>
          <a:prstGeom prst="rect">
            <a:avLst/>
          </a:prstGeom>
        </p:spPr>
      </p:pic>
    </p:spTree>
    <p:extLst>
      <p:ext uri="{BB962C8B-B14F-4D97-AF65-F5344CB8AC3E}">
        <p14:creationId xmlns:p14="http://schemas.microsoft.com/office/powerpoint/2010/main" val="22382189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361" y="643466"/>
            <a:ext cx="6769278" cy="5571067"/>
          </a:xfrm>
          <a:prstGeom prst="rect">
            <a:avLst/>
          </a:prstGeom>
        </p:spPr>
      </p:pic>
    </p:spTree>
    <p:extLst>
      <p:ext uri="{BB962C8B-B14F-4D97-AF65-F5344CB8AC3E}">
        <p14:creationId xmlns:p14="http://schemas.microsoft.com/office/powerpoint/2010/main" val="20865413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155" y="643466"/>
            <a:ext cx="6751690" cy="5571067"/>
          </a:xfrm>
          <a:prstGeom prst="rect">
            <a:avLst/>
          </a:prstGeom>
        </p:spPr>
      </p:pic>
    </p:spTree>
    <p:extLst>
      <p:ext uri="{BB962C8B-B14F-4D97-AF65-F5344CB8AC3E}">
        <p14:creationId xmlns:p14="http://schemas.microsoft.com/office/powerpoint/2010/main" val="27565743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155" y="643466"/>
            <a:ext cx="6751690" cy="5571067"/>
          </a:xfrm>
          <a:prstGeom prst="rect">
            <a:avLst/>
          </a:prstGeom>
        </p:spPr>
      </p:pic>
    </p:spTree>
    <p:extLst>
      <p:ext uri="{BB962C8B-B14F-4D97-AF65-F5344CB8AC3E}">
        <p14:creationId xmlns:p14="http://schemas.microsoft.com/office/powerpoint/2010/main" val="10034195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 xmlns:a16="http://schemas.microsoft.com/office/drawing/2014/main"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 xmlns:a16="http://schemas.microsoft.com/office/drawing/2014/main"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 xmlns:a16="http://schemas.microsoft.com/office/drawing/2014/main"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7" name="Rectangle 6"/>
          <p:cNvSpPr/>
          <p:nvPr/>
        </p:nvSpPr>
        <p:spPr>
          <a:xfrm>
            <a:off x="455332" y="3386136"/>
            <a:ext cx="3328988" cy="28575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smtClean="0"/>
              <a:t>Lipid Accumulation </a:t>
            </a:r>
            <a:r>
              <a:rPr lang="en-US" sz="3600" smtClean="0"/>
              <a:t>increases </a:t>
            </a:r>
            <a:r>
              <a:rPr lang="en-US" sz="3600" dirty="0" smtClean="0"/>
              <a:t>as diapause length increases.</a:t>
            </a:r>
            <a:endParaRPr lang="en-US" sz="3600" dirty="0"/>
          </a:p>
        </p:txBody>
      </p:sp>
      <p:sp>
        <p:nvSpPr>
          <p:cNvPr id="8" name="Rectangle 7"/>
          <p:cNvSpPr/>
          <p:nvPr/>
        </p:nvSpPr>
        <p:spPr>
          <a:xfrm>
            <a:off x="4400550" y="3750783"/>
            <a:ext cx="6871974" cy="128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smtClean="0"/>
              <a:t>Lipid Depletion</a:t>
            </a:r>
            <a:r>
              <a:rPr lang="en-US" sz="3600" dirty="0" smtClean="0"/>
              <a:t> </a:t>
            </a:r>
            <a:r>
              <a:rPr lang="en-US" sz="3600" i="1" dirty="0" smtClean="0"/>
              <a:t>may not be </a:t>
            </a:r>
            <a:r>
              <a:rPr lang="en-US" sz="3600" dirty="0" smtClean="0"/>
              <a:t>affect diapause length</a:t>
            </a:r>
            <a:endParaRPr lang="en-US" sz="3600" b="1" i="1" u="sng" dirty="0"/>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 xmlns:a16="http://schemas.microsoft.com/office/drawing/2014/main" val="20000"/>
                    </a:ext>
                  </a:extLst>
                </a:gridCol>
                <a:gridCol w="1018536">
                  <a:extLst>
                    <a:ext uri="{9D8B030D-6E8A-4147-A177-3AD203B41FA5}">
                      <a16:colId xmlns="" xmlns:a16="http://schemas.microsoft.com/office/drawing/2014/main" val="20001"/>
                    </a:ext>
                  </a:extLst>
                </a:gridCol>
                <a:gridCol w="1018536">
                  <a:extLst>
                    <a:ext uri="{9D8B030D-6E8A-4147-A177-3AD203B41FA5}">
                      <a16:colId xmlns="" xmlns:a16="http://schemas.microsoft.com/office/drawing/2014/main" val="20002"/>
                    </a:ext>
                  </a:extLst>
                </a:gridCol>
                <a:gridCol w="1018536">
                  <a:extLst>
                    <a:ext uri="{9D8B030D-6E8A-4147-A177-3AD203B41FA5}">
                      <a16:colId xmlns="" xmlns:a16="http://schemas.microsoft.com/office/drawing/2014/main" val="20003"/>
                    </a:ext>
                  </a:extLst>
                </a:gridCol>
                <a:gridCol w="1018536">
                  <a:extLst>
                    <a:ext uri="{9D8B030D-6E8A-4147-A177-3AD203B41FA5}">
                      <a16:colId xmlns="" xmlns:a16="http://schemas.microsoft.com/office/drawing/2014/main" val="20004"/>
                    </a:ext>
                  </a:extLst>
                </a:gridCol>
                <a:gridCol w="1018536">
                  <a:extLst>
                    <a:ext uri="{9D8B030D-6E8A-4147-A177-3AD203B41FA5}">
                      <a16:colId xmlns="" xmlns:a16="http://schemas.microsoft.com/office/drawing/2014/main" val="20005"/>
                    </a:ext>
                  </a:extLst>
                </a:gridCol>
                <a:gridCol w="1018536">
                  <a:extLst>
                    <a:ext uri="{9D8B030D-6E8A-4147-A177-3AD203B41FA5}">
                      <a16:colId xmlns="" xmlns:a16="http://schemas.microsoft.com/office/drawing/2014/main" val="20006"/>
                    </a:ext>
                  </a:extLst>
                </a:gridCol>
                <a:gridCol w="1018536">
                  <a:extLst>
                    <a:ext uri="{9D8B030D-6E8A-4147-A177-3AD203B41FA5}">
                      <a16:colId xmlns="" xmlns:a16="http://schemas.microsoft.com/office/drawing/2014/main" val="20007"/>
                    </a:ext>
                  </a:extLst>
                </a:gridCol>
                <a:gridCol w="1018536">
                  <a:extLst>
                    <a:ext uri="{9D8B030D-6E8A-4147-A177-3AD203B41FA5}">
                      <a16:colId xmlns="" xmlns:a16="http://schemas.microsoft.com/office/drawing/2014/main" val="20008"/>
                    </a:ext>
                  </a:extLst>
                </a:gridCol>
                <a:gridCol w="1018536">
                  <a:extLst>
                    <a:ext uri="{9D8B030D-6E8A-4147-A177-3AD203B41FA5}">
                      <a16:colId xmlns="" xmlns:a16="http://schemas.microsoft.com/office/drawing/2014/main" val="20009"/>
                    </a:ext>
                  </a:extLst>
                </a:gridCol>
                <a:gridCol w="1018536">
                  <a:extLst>
                    <a:ext uri="{9D8B030D-6E8A-4147-A177-3AD203B41FA5}">
                      <a16:colId xmlns="" xmlns:a16="http://schemas.microsoft.com/office/drawing/2014/main" val="20010"/>
                    </a:ext>
                  </a:extLst>
                </a:gridCol>
                <a:gridCol w="1018536">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pic>
        <p:nvPicPr>
          <p:cNvPr id="2" name="Picture 1">
            <a:extLst>
              <a:ext uri="{FF2B5EF4-FFF2-40B4-BE49-F238E27FC236}">
                <a16:creationId xmlns="" xmlns:a16="http://schemas.microsoft.com/office/drawing/2014/main"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 xmlns:a16="http://schemas.microsoft.com/office/drawing/2014/main"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 xmlns:a16="http://schemas.microsoft.com/office/drawing/2014/main"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 xmlns:a16="http://schemas.microsoft.com/office/drawing/2014/main"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 xmlns:a16="http://schemas.microsoft.com/office/drawing/2014/main"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 xmlns:a16="http://schemas.microsoft.com/office/drawing/2014/main"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7" name="Rectangle 26">
            <a:extLst>
              <a:ext uri="{FF2B5EF4-FFF2-40B4-BE49-F238E27FC236}">
                <a16:creationId xmlns="" xmlns:a16="http://schemas.microsoft.com/office/drawing/2014/main" id="{F822F6F3-E2E0-48E6-B17A-5D93B9BFF70C}"/>
              </a:ext>
            </a:extLst>
          </p:cNvPr>
          <p:cNvSpPr/>
          <p:nvPr/>
        </p:nvSpPr>
        <p:spPr>
          <a:xfrm>
            <a:off x="6715789" y="2355273"/>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18" name="Rectangle 17">
            <a:extLst>
              <a:ext uri="{FF2B5EF4-FFF2-40B4-BE49-F238E27FC236}">
                <a16:creationId xmlns="" xmlns:a16="http://schemas.microsoft.com/office/drawing/2014/main" id="{F822F6F3-E2E0-48E6-B17A-5D93B9BFF70C}"/>
              </a:ext>
            </a:extLst>
          </p:cNvPr>
          <p:cNvSpPr/>
          <p:nvPr/>
        </p:nvSpPr>
        <p:spPr>
          <a:xfrm>
            <a:off x="6784325" y="29496"/>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4198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 xmlns:a16="http://schemas.microsoft.com/office/drawing/2014/main"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 xmlns:a16="http://schemas.microsoft.com/office/drawing/2014/main"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 xmlns:a16="http://schemas.microsoft.com/office/drawing/2014/main"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 xmlns:a16="http://schemas.microsoft.com/office/drawing/2014/main"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Determine Nutrition Threshold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14877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sp>
        <p:nvSpPr>
          <p:cNvPr id="28" name="Rectangle 27">
            <a:extLst>
              <a:ext uri="{FF2B5EF4-FFF2-40B4-BE49-F238E27FC236}">
                <a16:creationId xmlns="" xmlns:a16="http://schemas.microsoft.com/office/drawing/2014/main" id="{F822F6F3-E2E0-48E6-B17A-5D93B9BFF70C}"/>
              </a:ext>
            </a:extLst>
          </p:cNvPr>
          <p:cNvSpPr/>
          <p:nvPr/>
        </p:nvSpPr>
        <p:spPr>
          <a:xfrm>
            <a:off x="6715789" y="4518398"/>
            <a:ext cx="5369346"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4788711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Manipulate Nutrition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46080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52401137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 xmlns:a16="http://schemas.microsoft.com/office/drawing/2014/main" id="{FE335320-69FD-47A4-B38F-1647E97A4DC9}"/>
              </a:ext>
            </a:extLst>
          </p:cNvPr>
          <p:cNvCxnSpPr/>
          <p:nvPr/>
        </p:nvCxnSpPr>
        <p:spPr>
          <a:xfrm flipV="1">
            <a:off x="0" y="4735797"/>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 xmlns:a16="http://schemas.microsoft.com/office/drawing/2014/main"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 xmlns:a16="http://schemas.microsoft.com/office/drawing/2014/main"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 xmlns:a16="http://schemas.microsoft.com/office/drawing/2014/main"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7699270" y="4735797"/>
            <a:ext cx="1183051" cy="1152845"/>
          </a:xfrm>
          <a:prstGeom prst="rect">
            <a:avLst/>
          </a:prstGeom>
        </p:spPr>
      </p:pic>
      <p:pic>
        <p:nvPicPr>
          <p:cNvPr id="17" name="Picture 16">
            <a:extLst>
              <a:ext uri="{FF2B5EF4-FFF2-40B4-BE49-F238E27FC236}">
                <a16:creationId xmlns="" xmlns:a16="http://schemas.microsoft.com/office/drawing/2014/main"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Tree>
    <p:extLst>
      <p:ext uri="{BB962C8B-B14F-4D97-AF65-F5344CB8AC3E}">
        <p14:creationId xmlns:p14="http://schemas.microsoft.com/office/powerpoint/2010/main" val="17668986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Outcome Prediction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30822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 xmlns:a16="http://schemas.microsoft.com/office/drawing/2014/main"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 xmlns:a16="http://schemas.microsoft.com/office/drawing/2014/main"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 xmlns:a16="http://schemas.microsoft.com/office/drawing/2014/main"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 xmlns:a16="http://schemas.microsoft.com/office/drawing/2014/main"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 xmlns:a16="http://schemas.microsoft.com/office/drawing/2014/main"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 xmlns:a16="http://schemas.microsoft.com/office/drawing/2014/main"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 xmlns:a16="http://schemas.microsoft.com/office/drawing/2014/main"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 xmlns:a16="http://schemas.microsoft.com/office/drawing/2014/main"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 xmlns:a16="http://schemas.microsoft.com/office/drawing/2014/main"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 xmlns:a16="http://schemas.microsoft.com/office/drawing/2014/main"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 xmlns:a16="http://schemas.microsoft.com/office/drawing/2014/main"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 xmlns:a16="http://schemas.microsoft.com/office/drawing/2014/main"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 xmlns:a16="http://schemas.microsoft.com/office/drawing/2014/main"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 xmlns:a16="http://schemas.microsoft.com/office/drawing/2014/main"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 xmlns:a16="http://schemas.microsoft.com/office/drawing/2014/main"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 xmlns:a16="http://schemas.microsoft.com/office/drawing/2014/main"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9102346" y="-3037"/>
            <a:ext cx="3087840" cy="3388301"/>
          </a:xfrm>
          <a:prstGeom prst="rect">
            <a:avLst/>
          </a:prstGeom>
        </p:spPr>
      </p:pic>
      <p:pic>
        <p:nvPicPr>
          <p:cNvPr id="6" name="Picture 5" descr="A bird standing on a field&#10;&#10;Description generated with very high confidence">
            <a:extLst>
              <a:ext uri="{FF2B5EF4-FFF2-40B4-BE49-F238E27FC236}">
                <a16:creationId xmlns="" xmlns:a16="http://schemas.microsoft.com/office/drawing/2014/main"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2007" y="811"/>
            <a:ext cx="3004974" cy="3385127"/>
          </a:xfrm>
          <a:prstGeom prst="rect">
            <a:avLst/>
          </a:prstGeom>
        </p:spPr>
      </p:pic>
      <p:graphicFrame>
        <p:nvGraphicFramePr>
          <p:cNvPr id="41" name="Table 40">
            <a:extLst>
              <a:ext uri="{FF2B5EF4-FFF2-40B4-BE49-F238E27FC236}">
                <a16:creationId xmlns="" xmlns:a16="http://schemas.microsoft.com/office/drawing/2014/main"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 xmlns:a16="http://schemas.microsoft.com/office/drawing/2014/main" val="20000"/>
                    </a:ext>
                  </a:extLst>
                </a:gridCol>
                <a:gridCol w="1018873">
                  <a:extLst>
                    <a:ext uri="{9D8B030D-6E8A-4147-A177-3AD203B41FA5}">
                      <a16:colId xmlns="" xmlns:a16="http://schemas.microsoft.com/office/drawing/2014/main" val="20001"/>
                    </a:ext>
                  </a:extLst>
                </a:gridCol>
                <a:gridCol w="1018873">
                  <a:extLst>
                    <a:ext uri="{9D8B030D-6E8A-4147-A177-3AD203B41FA5}">
                      <a16:colId xmlns="" xmlns:a16="http://schemas.microsoft.com/office/drawing/2014/main" val="20002"/>
                    </a:ext>
                  </a:extLst>
                </a:gridCol>
                <a:gridCol w="1018873">
                  <a:extLst>
                    <a:ext uri="{9D8B030D-6E8A-4147-A177-3AD203B41FA5}">
                      <a16:colId xmlns="" xmlns:a16="http://schemas.microsoft.com/office/drawing/2014/main" val="20003"/>
                    </a:ext>
                  </a:extLst>
                </a:gridCol>
                <a:gridCol w="1018873">
                  <a:extLst>
                    <a:ext uri="{9D8B030D-6E8A-4147-A177-3AD203B41FA5}">
                      <a16:colId xmlns="" xmlns:a16="http://schemas.microsoft.com/office/drawing/2014/main" val="20004"/>
                    </a:ext>
                  </a:extLst>
                </a:gridCol>
                <a:gridCol w="1018873">
                  <a:extLst>
                    <a:ext uri="{9D8B030D-6E8A-4147-A177-3AD203B41FA5}">
                      <a16:colId xmlns="" xmlns:a16="http://schemas.microsoft.com/office/drawing/2014/main" val="20005"/>
                    </a:ext>
                  </a:extLst>
                </a:gridCol>
                <a:gridCol w="1018873">
                  <a:extLst>
                    <a:ext uri="{9D8B030D-6E8A-4147-A177-3AD203B41FA5}">
                      <a16:colId xmlns="" xmlns:a16="http://schemas.microsoft.com/office/drawing/2014/main" val="20006"/>
                    </a:ext>
                  </a:extLst>
                </a:gridCol>
                <a:gridCol w="1018873">
                  <a:extLst>
                    <a:ext uri="{9D8B030D-6E8A-4147-A177-3AD203B41FA5}">
                      <a16:colId xmlns="" xmlns:a16="http://schemas.microsoft.com/office/drawing/2014/main" val="20007"/>
                    </a:ext>
                  </a:extLst>
                </a:gridCol>
                <a:gridCol w="1018873">
                  <a:extLst>
                    <a:ext uri="{9D8B030D-6E8A-4147-A177-3AD203B41FA5}">
                      <a16:colId xmlns="" xmlns:a16="http://schemas.microsoft.com/office/drawing/2014/main" val="20008"/>
                    </a:ext>
                  </a:extLst>
                </a:gridCol>
                <a:gridCol w="1018873">
                  <a:extLst>
                    <a:ext uri="{9D8B030D-6E8A-4147-A177-3AD203B41FA5}">
                      <a16:colId xmlns="" xmlns:a16="http://schemas.microsoft.com/office/drawing/2014/main" val="20009"/>
                    </a:ext>
                  </a:extLst>
                </a:gridCol>
                <a:gridCol w="1018873">
                  <a:extLst>
                    <a:ext uri="{9D8B030D-6E8A-4147-A177-3AD203B41FA5}">
                      <a16:colId xmlns="" xmlns:a16="http://schemas.microsoft.com/office/drawing/2014/main" val="20010"/>
                    </a:ext>
                  </a:extLst>
                </a:gridCol>
                <a:gridCol w="1018873">
                  <a:extLst>
                    <a:ext uri="{9D8B030D-6E8A-4147-A177-3AD203B41FA5}">
                      <a16:colId xmlns="" xmlns:a16="http://schemas.microsoft.com/office/drawing/2014/main"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 xmlns:a16="http://schemas.microsoft.com/office/drawing/2014/main"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 xmlns:a16="http://schemas.microsoft.com/office/drawing/2014/main"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 xmlns:a16="http://schemas.microsoft.com/office/drawing/2014/main"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 xmlns:a16="http://schemas.microsoft.com/office/drawing/2014/main"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 xmlns:a16="http://schemas.microsoft.com/office/drawing/2014/main"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 xmlns:a16="http://schemas.microsoft.com/office/drawing/2014/main"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 xmlns:a16="http://schemas.microsoft.com/office/drawing/2014/main"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 xmlns:a16="http://schemas.microsoft.com/office/drawing/2014/main"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 xmlns:a16="http://schemas.microsoft.com/office/drawing/2014/main"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 xmlns:a16="http://schemas.microsoft.com/office/drawing/2014/main"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 xmlns:a16="http://schemas.microsoft.com/office/drawing/2014/main"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 xmlns:a16="http://schemas.microsoft.com/office/drawing/2014/main"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 xmlns:a16="http://schemas.microsoft.com/office/drawing/2014/main"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 xmlns:a16="http://schemas.microsoft.com/office/drawing/2014/main"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 xmlns:a16="http://schemas.microsoft.com/office/drawing/2014/main"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 xmlns:a16="http://schemas.microsoft.com/office/drawing/2014/main"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Long Genotype:</a:t>
            </a:r>
            <a:br>
              <a:rPr lang="en-US" dirty="0" smtClean="0"/>
            </a:br>
            <a:r>
              <a:rPr lang="en-US" dirty="0" smtClean="0"/>
              <a:t>Individuals Programmed for Diapause </a:t>
            </a:r>
            <a:endParaRPr lang="en-US" dirty="0"/>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 xmlns:a16="http://schemas.microsoft.com/office/drawing/2014/main" id="{8B219844-567C-4387-B9F5-D22686FE0D1F}"/>
              </a:ext>
            </a:extLst>
          </p:cNvPr>
          <p:cNvGraphicFramePr>
            <a:graphicFrameLocks/>
          </p:cNvGraphicFramePr>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smtClean="0"/>
              <a:t>Short Genotype:</a:t>
            </a:r>
            <a:br>
              <a:rPr lang="en-US" dirty="0" smtClean="0"/>
            </a:br>
            <a:r>
              <a:rPr lang="en-US" dirty="0" smtClean="0"/>
              <a:t>Individuals Programmed for Diapause </a:t>
            </a:r>
            <a:endParaRPr lang="en-US" dirty="0"/>
          </a:p>
        </p:txBody>
      </p:sp>
    </p:spTree>
    <p:extLst>
      <p:ext uri="{BB962C8B-B14F-4D97-AF65-F5344CB8AC3E}">
        <p14:creationId xmlns:p14="http://schemas.microsoft.com/office/powerpoint/2010/main" val="13039061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 xmlns:a16="http://schemas.microsoft.com/office/drawing/2014/main"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 xmlns:a16="http://schemas.microsoft.com/office/drawing/2014/main"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 xmlns:a16="http://schemas.microsoft.com/office/drawing/2014/main"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 xmlns:a16="http://schemas.microsoft.com/office/drawing/2014/main"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790552" y="5848298"/>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84635" y="3844794"/>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6987855" y="4762979"/>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6233553"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7" name="Freeform 16"/>
          <p:cNvSpPr/>
          <p:nvPr/>
        </p:nvSpPr>
        <p:spPr>
          <a:xfrm>
            <a:off x="7969000" y="471521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922532" y="4331994"/>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688503" y="587646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4425" y="5895531"/>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617908" y="586963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6083" y="5900799"/>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8549952" y="5870440"/>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17407" y="5895531"/>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8549952" y="3480233"/>
            <a:ext cx="174361" cy="1879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859650" y="3307512"/>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8545960" y="4030961"/>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859650" y="3866295"/>
            <a:ext cx="2534668" cy="523220"/>
          </a:xfrm>
          <a:prstGeom prst="rect">
            <a:avLst/>
          </a:prstGeom>
          <a:noFill/>
        </p:spPr>
        <p:txBody>
          <a:bodyPr wrap="none" rtlCol="0">
            <a:spAutoFit/>
          </a:bodyPr>
          <a:lstStyle/>
          <a:p>
            <a:r>
              <a:rPr lang="en-US" sz="2800" b="1" dirty="0"/>
              <a:t>Short Diapause </a:t>
            </a:r>
          </a:p>
        </p:txBody>
      </p:sp>
      <p:sp>
        <p:nvSpPr>
          <p:cNvPr id="28" name="TextBox 27"/>
          <p:cNvSpPr txBox="1"/>
          <p:nvPr/>
        </p:nvSpPr>
        <p:spPr>
          <a:xfrm>
            <a:off x="4985513" y="2648695"/>
            <a:ext cx="7748275" cy="523220"/>
          </a:xfrm>
          <a:prstGeom prst="rect">
            <a:avLst/>
          </a:prstGeom>
          <a:noFill/>
        </p:spPr>
        <p:txBody>
          <a:bodyPr wrap="none" rtlCol="0">
            <a:spAutoFit/>
          </a:bodyPr>
          <a:lstStyle/>
          <a:p>
            <a:r>
              <a:rPr lang="en-US" sz="2800" u="sng" dirty="0">
                <a:latin typeface="Calibri" panose="020F0502020204030204" pitchFamily="34" charset="0"/>
                <a:cs typeface="Calibri" panose="020F0502020204030204" pitchFamily="34" charset="0"/>
              </a:rPr>
              <a:t>Sympatric </a:t>
            </a:r>
            <a:r>
              <a:rPr lang="en-US" sz="2800" u="sng" dirty="0" err="1">
                <a:latin typeface="Calibri" panose="020F0502020204030204" pitchFamily="34" charset="0"/>
                <a:cs typeface="Calibri" panose="020F0502020204030204" pitchFamily="34" charset="0"/>
              </a:rPr>
              <a:t>bivoltine</a:t>
            </a:r>
            <a:r>
              <a:rPr lang="en-US" sz="2800" u="sng" dirty="0">
                <a:latin typeface="Calibri" panose="020F0502020204030204" pitchFamily="34" charset="0"/>
                <a:cs typeface="Calibri" panose="020F0502020204030204" pitchFamily="34" charset="0"/>
              </a:rPr>
              <a:t> E strain and </a:t>
            </a:r>
            <a:r>
              <a:rPr lang="en-US" sz="2800" u="sng" dirty="0" err="1">
                <a:latin typeface="Calibri" panose="020F0502020204030204" pitchFamily="34" charset="0"/>
                <a:cs typeface="Calibri" panose="020F0502020204030204" pitchFamily="34" charset="0"/>
              </a:rPr>
              <a:t>univoltine</a:t>
            </a:r>
            <a:r>
              <a:rPr lang="en-US" sz="2800" u="sng" dirty="0">
                <a:latin typeface="Calibri" panose="020F0502020204030204" pitchFamily="34" charset="0"/>
                <a:cs typeface="Calibri" panose="020F0502020204030204" pitchFamily="34" charset="0"/>
              </a:rPr>
              <a:t> Z strain</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 xmlns:a16="http://schemas.microsoft.com/office/drawing/2014/main"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 xmlns:a16="http://schemas.microsoft.com/office/drawing/2014/main"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 xmlns:a16="http://schemas.microsoft.com/office/drawing/2014/main"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 xmlns:a16="http://schemas.microsoft.com/office/drawing/2014/main"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 xmlns:a16="http://schemas.microsoft.com/office/drawing/2014/main"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 xmlns:a16="http://schemas.microsoft.com/office/drawing/2014/main"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 xmlns:a16="http://schemas.microsoft.com/office/drawing/2014/main"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 xmlns:a16="http://schemas.microsoft.com/office/drawing/2014/main"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 xmlns:a16="http://schemas.microsoft.com/office/drawing/2014/main"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 xmlns:a16="http://schemas.microsoft.com/office/drawing/2014/main"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 xmlns:a16="http://schemas.microsoft.com/office/drawing/2014/main"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 xmlns:a16="http://schemas.microsoft.com/office/drawing/2014/main"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 xmlns:a16="http://schemas.microsoft.com/office/drawing/2014/main"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 xmlns:a16="http://schemas.microsoft.com/office/drawing/2014/main"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23598</TotalTime>
  <Words>2871</Words>
  <Application>Microsoft Macintosh PowerPoint</Application>
  <PresentationFormat>Widescreen</PresentationFormat>
  <Paragraphs>892</Paragraphs>
  <Slides>154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154</vt:i4>
      </vt:variant>
    </vt:vector>
  </HeadingPairs>
  <TitlesOfParts>
    <vt:vector size="159"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vt:lpstr>
      <vt:lpstr>PowerPoint Presentation</vt:lpstr>
      <vt:lpstr>What does diapause onset look like?</vt:lpstr>
      <vt:lpstr>How long does programming last?</vt:lpstr>
      <vt:lpstr>Mortality Rate:  Short Genotype vs. Long Genotype</vt:lpstr>
      <vt:lpstr>Diapause Programming:  Short Genotype vs. Long Genotype</vt:lpstr>
      <vt:lpstr>PowerPoint Presentation</vt:lpstr>
      <vt:lpstr>PowerPoint Presentation</vt:lpstr>
      <vt:lpstr>Diagnosing Diapause with Metabolic Activity</vt:lpstr>
      <vt:lpstr>PowerPoint Presentation</vt:lpstr>
      <vt:lpstr>PowerPoint Presentation</vt:lpstr>
      <vt:lpstr>PowerPoint Presentation</vt:lpstr>
      <vt:lpstr>PowerPoint Presentation</vt:lpstr>
      <vt:lpstr>PowerPoint Presentation</vt:lpstr>
      <vt:lpstr>PowerPoint Presentation</vt:lpstr>
      <vt:lpstr>Are Diapausing Animals Larger?</vt:lpstr>
      <vt:lpstr>PowerPoint Presentation</vt:lpstr>
      <vt:lpstr>Diagnosing Diapause Using Wandering Period</vt:lpstr>
      <vt:lpstr>When Does Wandering Begin?</vt:lpstr>
      <vt:lpstr>PowerPoint Presentation</vt:lpstr>
      <vt:lpstr>PowerPoint Presentation</vt:lpstr>
      <vt:lpstr>Animals programmed for longer diapause accumulate more lean mass</vt:lpstr>
      <vt:lpstr>Using strain to explain lean mass on day 1 in diapause treatment</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PowerPoint Presentation</vt:lpstr>
      <vt:lpstr>PowerPoint Presentation</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Determine Nutrition Threshold</vt:lpstr>
      <vt:lpstr>PowerPoint Presentation</vt:lpstr>
      <vt:lpstr>Manipulate Nutrition</vt:lpstr>
      <vt:lpstr>PowerPoint Presentation</vt:lpstr>
      <vt:lpstr>Outcome Prediction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Long Genotype: Individuals Programmed for Diapause </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541</cp:revision>
  <cp:lastPrinted>2018-10-06T20:18:08Z</cp:lastPrinted>
  <dcterms:modified xsi:type="dcterms:W3CDTF">2018-10-08T17:50:39Z</dcterms:modified>
</cp:coreProperties>
</file>